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4" r:id="rId3"/>
    <p:sldId id="266" r:id="rId4"/>
    <p:sldId id="267" r:id="rId5"/>
    <p:sldId id="257" r:id="rId6"/>
    <p:sldId id="258" r:id="rId7"/>
    <p:sldId id="268" r:id="rId8"/>
    <p:sldId id="259" r:id="rId9"/>
    <p:sldId id="260" r:id="rId10"/>
    <p:sldId id="261" r:id="rId11"/>
    <p:sldId id="262" r:id="rId12"/>
    <p:sldId id="271" r:id="rId13"/>
    <p:sldId id="272" r:id="rId14"/>
    <p:sldId id="270" r:id="rId15"/>
    <p:sldId id="277" r:id="rId16"/>
    <p:sldId id="275" r:id="rId17"/>
    <p:sldId id="278" r:id="rId18"/>
    <p:sldId id="279" r:id="rId19"/>
    <p:sldId id="280" r:id="rId20"/>
    <p:sldId id="282" r:id="rId21"/>
    <p:sldId id="284" r:id="rId22"/>
    <p:sldId id="285" r:id="rId23"/>
    <p:sldId id="286" r:id="rId24"/>
    <p:sldId id="291" r:id="rId25"/>
    <p:sldId id="287" r:id="rId26"/>
    <p:sldId id="288" r:id="rId27"/>
    <p:sldId id="289" r:id="rId28"/>
    <p:sldId id="290" r:id="rId29"/>
    <p:sldId id="264" r:id="rId30"/>
    <p:sldId id="273" r:id="rId31"/>
    <p:sldId id="269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rfyjFzPyiAN5DCmS4g93CCX/I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7B0"/>
    <a:srgbClr val="F7FCFF"/>
    <a:srgbClr val="FFFCFF"/>
    <a:srgbClr val="4B78A1"/>
    <a:srgbClr val="5A9BD5"/>
    <a:srgbClr val="0000FF"/>
    <a:srgbClr val="92BDE3"/>
    <a:srgbClr val="FF0000"/>
    <a:srgbClr val="0000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6" autoAdjust="0"/>
    <p:restoredTop sz="87529" autoAdjust="0"/>
  </p:normalViewPr>
  <p:slideViewPr>
    <p:cSldViewPr snapToGrid="0">
      <p:cViewPr varScale="1">
        <p:scale>
          <a:sx n="100" d="100"/>
          <a:sy n="100" d="100"/>
        </p:scale>
        <p:origin x="2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92bf37b1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ef92bf37b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셀레니움은</a:t>
            </a:r>
            <a:r>
              <a:rPr lang="ko-KR" altLang="en-US" dirty="0"/>
              <a:t> 브라우저 응용 프로그램을 자동화하는데 중점을 둔 소프트웨어</a:t>
            </a:r>
            <a:r>
              <a:rPr lang="en-US" altLang="ko-KR" dirty="0"/>
              <a:t>(</a:t>
            </a:r>
            <a:r>
              <a:rPr lang="ko-KR" altLang="en-US" dirty="0"/>
              <a:t>도구</a:t>
            </a:r>
            <a:r>
              <a:rPr lang="en-US" altLang="ko-KR" dirty="0"/>
              <a:t>)</a:t>
            </a:r>
            <a:r>
              <a:rPr lang="ko-KR" altLang="en-US" dirty="0"/>
              <a:t>라고 할 수 있습니다</a:t>
            </a:r>
            <a:r>
              <a:rPr lang="en-US" altLang="ko-KR" dirty="0"/>
              <a:t>. (</a:t>
            </a:r>
            <a:r>
              <a:rPr lang="ko-KR" altLang="en-US" dirty="0"/>
              <a:t>버튼 클릭</a:t>
            </a:r>
            <a:r>
              <a:rPr lang="en-US" altLang="ko-KR" dirty="0"/>
              <a:t>, </a:t>
            </a:r>
            <a:r>
              <a:rPr lang="ko-KR" altLang="en-US" dirty="0"/>
              <a:t>스크롤 조작 등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Beautifulsoup</a:t>
            </a:r>
            <a:r>
              <a:rPr lang="ko-KR" altLang="en-US" dirty="0"/>
              <a:t>는 </a:t>
            </a:r>
            <a:r>
              <a:rPr lang="en-US" altLang="ko-KR" dirty="0"/>
              <a:t>HTML, XML </a:t>
            </a:r>
            <a:r>
              <a:rPr lang="ko-KR" altLang="en-US" dirty="0"/>
              <a:t>파일의 정보를 추출해내는 </a:t>
            </a:r>
            <a:r>
              <a:rPr lang="en-US" altLang="ko-KR" dirty="0"/>
              <a:t>python </a:t>
            </a:r>
            <a:r>
              <a:rPr lang="ko-KR" altLang="en-US" dirty="0"/>
              <a:t>라이브러리 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기술적 타당성입니다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기술적 타당성이란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기술 솔루션의 실용성과 기술 자원 및 전문 지식의 가용성 측정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가리킵니다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앞에서 어렴풋이 짐작할 수 있듯이</a:t>
            </a:r>
            <a:r>
              <a:rPr lang="en-US" altLang="ko-KR" dirty="0"/>
              <a:t>, </a:t>
            </a:r>
            <a:r>
              <a:rPr lang="ko-KR" altLang="en-US" dirty="0"/>
              <a:t>개발 </a:t>
            </a:r>
            <a:r>
              <a:rPr lang="ko-KR" altLang="en-US" dirty="0" err="1"/>
              <a:t>어플에</a:t>
            </a:r>
            <a:r>
              <a:rPr lang="ko-KR" altLang="en-US" dirty="0"/>
              <a:t> 대한 </a:t>
            </a:r>
            <a:r>
              <a:rPr lang="en-US" altLang="ko-KR" dirty="0"/>
              <a:t>&lt;</a:t>
            </a:r>
            <a:r>
              <a:rPr lang="ko-KR" altLang="en-US" dirty="0"/>
              <a:t>참고 사이트</a:t>
            </a:r>
            <a:r>
              <a:rPr lang="en-US" altLang="ko-KR" dirty="0"/>
              <a:t>&gt;</a:t>
            </a:r>
            <a:r>
              <a:rPr lang="ko-KR" altLang="en-US" dirty="0"/>
              <a:t>를 통해 기술적 실용성과 앞서 소개한 </a:t>
            </a:r>
            <a:r>
              <a:rPr lang="en-US" altLang="ko-KR" dirty="0"/>
              <a:t>&lt;</a:t>
            </a:r>
            <a:r>
              <a:rPr lang="ko-KR" altLang="en-US" dirty="0"/>
              <a:t>논문</a:t>
            </a:r>
            <a:r>
              <a:rPr lang="en-US" altLang="ko-KR" dirty="0"/>
              <a:t>&gt;</a:t>
            </a:r>
            <a:r>
              <a:rPr lang="ko-KR" altLang="en-US" dirty="0"/>
              <a:t>을 근거로 전문지식의 가용성의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타당성을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525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다음은 경제적 타당성</a:t>
            </a:r>
            <a:r>
              <a:rPr lang="en-US" altLang="ko-KR" dirty="0"/>
              <a:t>.</a:t>
            </a:r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경제적 타당성이란 프로젝트 및 솔루션의 비용 측면의 효율성을 나타내는 것으로</a:t>
            </a:r>
            <a:endParaRPr lang="en-US" altLang="ko-KR" dirty="0"/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개발언어는 파이썬 </a:t>
            </a:r>
            <a:r>
              <a:rPr lang="en-US" altLang="ko-KR" dirty="0"/>
              <a:t>3.8 , </a:t>
            </a:r>
            <a:r>
              <a:rPr lang="ko-KR" altLang="en-US" dirty="0"/>
              <a:t>개발도구는 </a:t>
            </a:r>
            <a:r>
              <a:rPr lang="ko-KR" altLang="en-US" dirty="0" err="1"/>
              <a:t>파이참</a:t>
            </a:r>
            <a:r>
              <a:rPr lang="en-US" altLang="ko-KR" dirty="0"/>
              <a:t>.</a:t>
            </a:r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지원패키지 및 라이브러리는 아나콘다 그리고 </a:t>
            </a:r>
            <a:r>
              <a:rPr lang="ko-KR" altLang="en-US" dirty="0" err="1"/>
              <a:t>셀리니움과</a:t>
            </a:r>
            <a:r>
              <a:rPr lang="ko-KR" altLang="en-US" dirty="0"/>
              <a:t> </a:t>
            </a:r>
            <a:r>
              <a:rPr lang="ko-KR" altLang="en-US" dirty="0" err="1"/>
              <a:t>뷰티풀숲으로</a:t>
            </a:r>
            <a:endParaRPr lang="en-US" altLang="ko-KR" dirty="0"/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개발이 이루어집니다</a:t>
            </a:r>
            <a:r>
              <a:rPr lang="en-US" altLang="ko-KR" dirty="0"/>
              <a:t>.</a:t>
            </a:r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 err="1"/>
              <a:t>설명드린</a:t>
            </a:r>
            <a:r>
              <a:rPr lang="ko-KR" altLang="en-US" dirty="0"/>
              <a:t> 개발 환경은 오픈 소스 기반 소프트웨어 및 라이브러리이기 때문에</a:t>
            </a:r>
            <a:endParaRPr lang="en-US" altLang="ko-KR" dirty="0"/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인건비와 기타 소비품에 대한 금전적인 문제를 제외하곤 어플 구축에 따른 </a:t>
            </a:r>
            <a:endParaRPr lang="en-US" altLang="ko-KR" dirty="0"/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경제적 효율성은 매우 높을 것이라고 판단했습니다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785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운영적 타당성입니다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운영적 타당성이란 솔루션이 시스템 요구사항을 얼마나 잘 충족하는지를 말하는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클라이언트 측의 시스템 사양은 </a:t>
            </a:r>
            <a:r>
              <a:rPr lang="ko-KR" altLang="en-US" dirty="0" err="1"/>
              <a:t>내트워크</a:t>
            </a:r>
            <a:r>
              <a:rPr lang="ko-KR" altLang="en-US" dirty="0"/>
              <a:t> 연결 및 </a:t>
            </a:r>
            <a:r>
              <a:rPr lang="en-US" altLang="ko-KR" dirty="0"/>
              <a:t>chrome, </a:t>
            </a:r>
            <a:r>
              <a:rPr lang="en-US" altLang="ko-KR" dirty="0" err="1"/>
              <a:t>firfox</a:t>
            </a:r>
            <a:r>
              <a:rPr lang="en-US" altLang="ko-KR" dirty="0"/>
              <a:t>, edge</a:t>
            </a:r>
            <a:r>
              <a:rPr lang="ko-KR" altLang="en-US" dirty="0"/>
              <a:t>와 같은 대표 브라우저 구동에 필요한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최소 소양만을 요구합니다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현시점에서의 서버측 </a:t>
            </a:r>
            <a:r>
              <a:rPr lang="en-US" altLang="ko-KR" dirty="0"/>
              <a:t>pc</a:t>
            </a:r>
            <a:r>
              <a:rPr lang="ko-KR" altLang="en-US" dirty="0"/>
              <a:t>자원도 그림과 같은 사양으로 서버 운영에 충분한 환경을 갖추었기에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운영적 타당성을 충족한다고 생각합니다</a:t>
            </a:r>
            <a:r>
              <a:rPr lang="en-US" altLang="ko-KR" dirty="0"/>
              <a:t>.</a:t>
            </a:r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310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9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스택홀더</a:t>
            </a:r>
            <a:r>
              <a:rPr lang="ko-KR" altLang="en-US" dirty="0"/>
              <a:t> 분석입니다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저의 주관된 생각으로 정리하여 객관적인 자료로써 작용하지는 못하지만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해당 분석단계는 인터뷰나 설문조사를 통해서 개선할 예정입니다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때문에 분홍빛 색상의 </a:t>
            </a:r>
            <a:r>
              <a:rPr lang="en-US" altLang="ko-KR" dirty="0"/>
              <a:t>engage &amp; consult </a:t>
            </a:r>
            <a:r>
              <a:rPr lang="ko-KR" altLang="en-US" dirty="0"/>
              <a:t>부분만 설명하고 넘어가겠습니다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칸 위치에 논문 인용자와 대학원생을 뽑은 이유는 다양한 논문을 읽어보고 반대로 논문을 </a:t>
            </a:r>
            <a:r>
              <a:rPr lang="ko-KR" altLang="en-US" dirty="0" err="1"/>
              <a:t>출간해야되는</a:t>
            </a:r>
            <a:r>
              <a:rPr lang="ko-KR" altLang="en-US" dirty="0"/>
              <a:t> 입장에서 논문에 대한 내용도 중요하지만 시간 절약과 더불어 학습</a:t>
            </a:r>
            <a:r>
              <a:rPr lang="en-US" altLang="ko-KR" dirty="0"/>
              <a:t>/</a:t>
            </a:r>
            <a:r>
              <a:rPr lang="ko-KR" altLang="en-US" dirty="0"/>
              <a:t>연구에 뒷받침되는 이론적 근거를 마련하기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위해 논문의 품질을 </a:t>
            </a:r>
            <a:r>
              <a:rPr lang="ko-KR" altLang="en-US" dirty="0" err="1"/>
              <a:t>신경써야하므로</a:t>
            </a:r>
            <a:r>
              <a:rPr lang="ko-KR" altLang="en-US" dirty="0"/>
              <a:t> 개발 </a:t>
            </a:r>
            <a:r>
              <a:rPr lang="ko-KR" altLang="en-US" dirty="0" err="1"/>
              <a:t>어플에</a:t>
            </a:r>
            <a:r>
              <a:rPr lang="ko-KR" altLang="en-US" dirty="0"/>
              <a:t> 대한 관심과 사용빈도가 높을 것이라고 추측하여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다음과 같이 분류하게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9774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스택홀더</a:t>
            </a:r>
            <a:r>
              <a:rPr lang="ko-KR" altLang="en-US" dirty="0"/>
              <a:t> 분석</a:t>
            </a:r>
            <a:r>
              <a:rPr lang="en-US" altLang="ko-KR" dirty="0"/>
              <a:t>2 </a:t>
            </a:r>
            <a:r>
              <a:rPr lang="ko-KR" altLang="en-US" dirty="0"/>
              <a:t>번째로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스택홀더간</a:t>
            </a:r>
            <a:r>
              <a:rPr lang="ko-KR" altLang="en-US" dirty="0"/>
              <a:t> 네트워크를 표현한 다이어그램입니다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참고해주시면 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1915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스택홀더</a:t>
            </a:r>
            <a:r>
              <a:rPr lang="ko-KR" altLang="en-US" dirty="0"/>
              <a:t> </a:t>
            </a:r>
            <a:r>
              <a:rPr lang="en-US" altLang="ko-KR" dirty="0"/>
              <a:t>use case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사용자와 밀접한 </a:t>
            </a:r>
            <a:r>
              <a:rPr lang="ko-KR" altLang="en-US" dirty="0" err="1"/>
              <a:t>유스케이스는</a:t>
            </a:r>
            <a:r>
              <a:rPr lang="ko-KR" altLang="en-US" dirty="0"/>
              <a:t> 사용자에게 제공되는 대표적인 서비스입니다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도한 로그인을 통해서 사용자 맞춤형 저널 사이트를 소개해주기도 하고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논문이 기재된 학술 저널 사이트에 직접 연결도 해줍니다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216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904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3884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7788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226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0718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7029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7959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8399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344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4398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29063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100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타당성 조사 테스트 목차입니다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보시는 것처럼 운영적 타당성을 시작으로 법률적 타당성까지의 내용을 발표하도록 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6589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94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8584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문제정의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 학생들의 학업의 질을 높이기 위해 많은 대학이 학술지 사이트와 계약 중에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국책 </a:t>
            </a:r>
            <a:r>
              <a:rPr lang="en-US" altLang="ko-KR" dirty="0"/>
              <a:t>~ 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3092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문제 분석입니다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방금 보았던 내용처럼 많은 대학이 높은 구독료를 지불하며</a:t>
            </a:r>
            <a:r>
              <a:rPr lang="en-US" altLang="ko-KR" dirty="0"/>
              <a:t>, </a:t>
            </a:r>
            <a:r>
              <a:rPr lang="ko-KR" altLang="en-US" dirty="0"/>
              <a:t>학술저널지에 구독을 했지만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정작 재학생의 </a:t>
            </a:r>
            <a:r>
              <a:rPr lang="en-US" altLang="ko-KR" dirty="0"/>
              <a:t>1</a:t>
            </a:r>
            <a:r>
              <a:rPr lang="ko-KR" altLang="en-US" dirty="0"/>
              <a:t>인당 대출 책 수는 감소하고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 자료가 논문 구독 외 다른 도서 자료도 포함하기 때문에</a:t>
            </a:r>
            <a:r>
              <a:rPr lang="en-US" altLang="ko-KR" dirty="0"/>
              <a:t>, </a:t>
            </a:r>
            <a:r>
              <a:rPr lang="ko-KR" altLang="en-US" dirty="0"/>
              <a:t>학술저널에서의 논문 대출의 수가 줄었다고 볼 수는 없지만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대학에 투자대비 학생들의 전자저널의 참여가 미흡하다고는 예상할 수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자료는 문화적 타당성입니다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문화적 타당성은 조직에 솔루션이 얼마나 잘 수용되는지를 확인하는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보시는 것처럼 </a:t>
            </a:r>
            <a:r>
              <a:rPr lang="en-US" altLang="ko-KR" dirty="0"/>
              <a:t>RISS, KOAR </a:t>
            </a:r>
            <a:r>
              <a:rPr lang="ko-KR" altLang="en-US" dirty="0"/>
              <a:t>같은 </a:t>
            </a:r>
            <a:r>
              <a:rPr lang="ko-KR" altLang="en-US" dirty="0" err="1"/>
              <a:t>오픈액세스</a:t>
            </a:r>
            <a:r>
              <a:rPr lang="ko-KR" altLang="en-US" dirty="0"/>
              <a:t> 학술자료를 통합</a:t>
            </a:r>
            <a:r>
              <a:rPr lang="en-US" altLang="ko-KR" dirty="0"/>
              <a:t>,</a:t>
            </a:r>
            <a:r>
              <a:rPr lang="ko-KR" altLang="en-US" dirty="0"/>
              <a:t> 공유하는 사이트가 존재하는 것을 미루어 보았을 때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제가 개발하고자 하는 어플 또한 비교적 사용자에게 친숙하게 다가갈 수 있다는 판단을 내렸습니다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90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벤치마킹입니다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ko-KR" altLang="en-US" dirty="0" err="1"/>
              <a:t>어플에</a:t>
            </a:r>
            <a:r>
              <a:rPr lang="ko-KR" altLang="en-US" dirty="0"/>
              <a:t> 적용하게 될 </a:t>
            </a:r>
            <a:r>
              <a:rPr lang="ko-KR" altLang="en-US" dirty="0" err="1"/>
              <a:t>크롤링</a:t>
            </a:r>
            <a:r>
              <a:rPr lang="en-US" altLang="ko-KR" dirty="0"/>
              <a:t>/</a:t>
            </a:r>
            <a:r>
              <a:rPr lang="ko-KR" altLang="en-US" dirty="0"/>
              <a:t>스크랩 기술은 </a:t>
            </a:r>
            <a:r>
              <a:rPr lang="ko-KR" altLang="en-US" dirty="0" err="1"/>
              <a:t>유뷰트</a:t>
            </a:r>
            <a:r>
              <a:rPr lang="ko-KR" altLang="en-US" dirty="0"/>
              <a:t> 랭킹 사이트를 참고하여 데이터를 운영 및 활용성을 학습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RISS</a:t>
            </a:r>
            <a:r>
              <a:rPr lang="ko-KR" altLang="en-US" dirty="0"/>
              <a:t>와 </a:t>
            </a:r>
            <a:r>
              <a:rPr lang="ko-KR" altLang="en-US" dirty="0" err="1"/>
              <a:t>다나와</a:t>
            </a:r>
            <a:r>
              <a:rPr lang="ko-KR" altLang="en-US" dirty="0"/>
              <a:t> 사이트는 간단 리뷰 정보 및 타사이트의 링크 제공 부분에 대한 서비스 제공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</a:t>
            </a:r>
            <a:r>
              <a:rPr lang="en-US" altLang="ko-KR" dirty="0"/>
              <a:t>KOAR</a:t>
            </a:r>
            <a:r>
              <a:rPr lang="ko-KR" altLang="en-US" dirty="0"/>
              <a:t>은 하나의 경쟁 사이트와 유사한 점을 고려하여 </a:t>
            </a:r>
            <a:r>
              <a:rPr lang="en-US" altLang="ko-KR" dirty="0"/>
              <a:t>UI/UX</a:t>
            </a:r>
            <a:r>
              <a:rPr lang="ko-KR" altLang="en-US" dirty="0"/>
              <a:t>와 디자인</a:t>
            </a:r>
            <a:r>
              <a:rPr lang="en-US" altLang="ko-KR" dirty="0"/>
              <a:t> </a:t>
            </a:r>
            <a:r>
              <a:rPr lang="ko-KR" altLang="en-US" dirty="0"/>
              <a:t>부분에 차별성을 주기 위한 참고 사이트가 될 것입니다</a:t>
            </a:r>
            <a:r>
              <a:rPr lang="en-US" altLang="ko-KR" dirty="0"/>
              <a:t>.</a:t>
            </a:r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시스템 설계입니다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이전 내용으로 </a:t>
            </a:r>
            <a:r>
              <a:rPr lang="ko-KR" altLang="en-US" dirty="0" err="1"/>
              <a:t>짐작하셨다시피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제가 개발할 어플은 주기적인 </a:t>
            </a:r>
            <a:r>
              <a:rPr lang="ko-KR" altLang="en-US" dirty="0" err="1"/>
              <a:t>크롤링</a:t>
            </a:r>
            <a:r>
              <a:rPr lang="en-US" altLang="ko-KR" dirty="0"/>
              <a:t>/</a:t>
            </a:r>
            <a:r>
              <a:rPr lang="ko-KR" altLang="en-US" dirty="0" err="1"/>
              <a:t>웹스크랩을</a:t>
            </a:r>
            <a:r>
              <a:rPr lang="ko-KR" altLang="en-US" dirty="0"/>
              <a:t> 통해 정보를 통합하고 플랫폼을 구축하여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무겁지 않고 흥미를 불러 일으킬 수 있는 새로운 서비스를 만들어내고자 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45" name="Google Shape;1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9B676FF-AB21-4508-BDFA-5B9DED280576}" type="datetime1">
              <a:rPr lang="ko-KR" altLang="en-US" smtClean="0"/>
              <a:t>2021-10-15</a:t>
            </a:fld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v3.1.0</a:t>
            </a:r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E8289F8-B17C-4B02-A9FD-C82597FADCE1}" type="datetime1">
              <a:rPr lang="ko-KR" altLang="en-US" smtClean="0"/>
              <a:t>2021-10-15</a:t>
            </a:fld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v3.1.0</a:t>
            </a: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623FC52-0972-4102-B7B8-72F8887DDB17}" type="datetime1">
              <a:rPr lang="ko-KR" altLang="en-US" smtClean="0"/>
              <a:t>2021-10-15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v3.1.0</a:t>
            </a:r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2854C9C-016F-4D10-866E-CA0B5B208676}" type="datetime1">
              <a:rPr lang="ko-KR" altLang="en-US" smtClean="0"/>
              <a:t>2021-10-15</a:t>
            </a:fld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v3.1.0</a:t>
            </a:r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60A10913-CE39-48B7-A4BF-D88A8C060C4F}" type="datetime1">
              <a:rPr lang="ko-KR" altLang="en-US" smtClean="0"/>
              <a:t>2021-10-15</a:t>
            </a:fld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v3.1.0</a:t>
            </a: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779ECF90-7EC6-40AD-A8A8-9B99AFDEEA3E}" type="datetime1">
              <a:rPr lang="ko-KR" altLang="en-US" smtClean="0"/>
              <a:t>2021-10-15</a:t>
            </a:fld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v3.1.0</a:t>
            </a:r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9F069D9D-44EC-42AA-BD75-B0D9B71539A2}" type="datetime1">
              <a:rPr lang="ko-KR" altLang="en-US" smtClean="0"/>
              <a:t>2021-10-15</a:t>
            </a:fld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en-US"/>
              <a:t>MUTATIO v3.1.0</a:t>
            </a:r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 rot="-5400000" flipH="1">
            <a:off x="7038635" y="1705319"/>
            <a:ext cx="6858686" cy="3448048"/>
          </a:xfrm>
          <a:custGeom>
            <a:avLst/>
            <a:gdLst/>
            <a:ahLst/>
            <a:cxnLst/>
            <a:rect l="l" t="t" r="r" b="b"/>
            <a:pathLst>
              <a:path w="10001" h="35395" extrusionOk="0">
                <a:moveTo>
                  <a:pt x="0" y="27395"/>
                </a:moveTo>
                <a:lnTo>
                  <a:pt x="10000" y="0"/>
                </a:lnTo>
                <a:cubicBezTo>
                  <a:pt x="9995" y="11667"/>
                  <a:pt x="10005" y="23728"/>
                  <a:pt x="10000" y="35395"/>
                </a:cubicBezTo>
                <a:lnTo>
                  <a:pt x="0" y="35395"/>
                </a:lnTo>
                <a:lnTo>
                  <a:pt x="0" y="27395"/>
                </a:lnTo>
                <a:close/>
              </a:path>
            </a:pathLst>
          </a:custGeom>
          <a:solidFill>
            <a:srgbClr val="92BD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219200" y="442912"/>
            <a:ext cx="9753600" cy="5972175"/>
          </a:xfrm>
          <a:prstGeom prst="roundRect">
            <a:avLst>
              <a:gd name="adj" fmla="val 4705"/>
            </a:avLst>
          </a:prstGeom>
          <a:gradFill>
            <a:gsLst>
              <a:gs pos="0">
                <a:srgbClr val="F6F9FC"/>
              </a:gs>
              <a:gs pos="82000">
                <a:schemeClr val="lt1"/>
              </a:gs>
              <a:gs pos="84000">
                <a:srgbClr val="9DD1FB"/>
              </a:gs>
              <a:gs pos="100000">
                <a:srgbClr val="9DD1FB"/>
              </a:gs>
            </a:gsLst>
            <a:lin ang="1260000" scaled="0"/>
          </a:gradFill>
          <a:ln>
            <a:noFill/>
          </a:ln>
          <a:effectLst>
            <a:outerShdw blurRad="254000" dist="38100" dir="2700000" algn="tl" rotWithShape="0">
              <a:srgbClr val="000000">
                <a:alpha val="1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i="1" u="none" strike="noStrike" cap="none" dirty="0" err="1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크롤링을</a:t>
            </a:r>
            <a:r>
              <a:rPr lang="ko-KR" sz="4400" b="1" i="1" u="none" strike="noStrike" cap="none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활용한</a:t>
            </a:r>
            <a:endParaRPr sz="4400" b="1" i="1" u="none" strike="noStrike" cap="none" dirty="0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i="1" u="none" strike="noStrike" cap="none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인기논문 수집 사이트</a:t>
            </a:r>
            <a:endParaRPr sz="900" b="0" i="0" u="none" strike="noStrike" cap="none" dirty="0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5286323" y="4870396"/>
            <a:ext cx="1619354" cy="69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의료IT공학과</a:t>
            </a:r>
            <a:endParaRPr sz="1400" b="1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16615044 </a:t>
            </a:r>
            <a:r>
              <a:rPr lang="ko-KR" sz="1400" b="1" i="0" u="none" strike="noStrike" cap="none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임창민</a:t>
            </a:r>
            <a:endParaRPr sz="1400" b="1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B7FD4-9255-4700-935C-D2D0AFA74CD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BE6EA7D-7C58-4E6C-8B2B-797463CD1B12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BA933C-27C0-4D9E-A6C3-627A1B53C89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92467-4E38-41FA-8FA1-48456F32F9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f92bf37b1_0_1"/>
          <p:cNvSpPr/>
          <p:nvPr/>
        </p:nvSpPr>
        <p:spPr>
          <a:xfrm flipH="1">
            <a:off x="0" y="1"/>
            <a:ext cx="12192000" cy="951000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8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품질 측정 알고리즘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ef92bf37b1_0_1"/>
          <p:cNvSpPr txBox="1"/>
          <p:nvPr/>
        </p:nvSpPr>
        <p:spPr>
          <a:xfrm>
            <a:off x="7727794" y="2140018"/>
            <a:ext cx="3673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+mj-ea"/>
                <a:ea typeface="+mj-ea"/>
              </a:rPr>
              <a:t>하지만 논문을 많이 게재한 경우에 높은 점수를 </a:t>
            </a:r>
            <a:r>
              <a:rPr lang="ko-KR" dirty="0" err="1">
                <a:latin typeface="+mj-ea"/>
                <a:ea typeface="+mj-ea"/>
              </a:rPr>
              <a:t>부여받게</a:t>
            </a:r>
            <a:r>
              <a:rPr lang="ko-KR" dirty="0">
                <a:latin typeface="+mj-ea"/>
                <a:ea typeface="+mj-ea"/>
              </a:rPr>
              <a:t> 되는 문제점이 존재한다.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77" name="Google Shape;177;gef92bf37b1_0_1"/>
          <p:cNvSpPr txBox="1"/>
          <p:nvPr/>
        </p:nvSpPr>
        <p:spPr>
          <a:xfrm>
            <a:off x="7727794" y="1514963"/>
            <a:ext cx="3673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+mj-ea"/>
                <a:ea typeface="+mj-ea"/>
              </a:rPr>
              <a:t>본래 논문은 인용 수, *IF, </a:t>
            </a:r>
            <a:r>
              <a:rPr lang="ko-KR" dirty="0" err="1">
                <a:latin typeface="+mj-ea"/>
                <a:ea typeface="+mj-ea"/>
              </a:rPr>
              <a:t>최신성</a:t>
            </a:r>
            <a:r>
              <a:rPr lang="ko-KR" dirty="0">
                <a:latin typeface="+mj-ea"/>
                <a:ea typeface="+mj-ea"/>
              </a:rPr>
              <a:t>, 저자관계로 논문품질 판별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78" name="Google Shape;178;gef92bf37b1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5077" y="5843442"/>
            <a:ext cx="3347400" cy="56944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ef92bf37b1_0_1"/>
          <p:cNvSpPr txBox="1"/>
          <p:nvPr/>
        </p:nvSpPr>
        <p:spPr>
          <a:xfrm>
            <a:off x="7655677" y="5533917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+mj-ea"/>
                <a:ea typeface="+mj-ea"/>
              </a:rPr>
              <a:t>*IF(</a:t>
            </a:r>
            <a:r>
              <a:rPr lang="ko-KR" sz="1200" b="1" dirty="0" err="1">
                <a:solidFill>
                  <a:schemeClr val="dk1"/>
                </a:solidFill>
                <a:latin typeface="+mj-ea"/>
                <a:ea typeface="+mj-ea"/>
              </a:rPr>
              <a:t>Impact</a:t>
            </a:r>
            <a:r>
              <a:rPr lang="ko-KR" sz="1200" b="1" dirty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ko-KR" sz="1200" b="1" dirty="0" err="1">
                <a:solidFill>
                  <a:schemeClr val="dk1"/>
                </a:solidFill>
                <a:latin typeface="+mj-ea"/>
                <a:ea typeface="+mj-ea"/>
              </a:rPr>
              <a:t>Factor</a:t>
            </a:r>
            <a:r>
              <a:rPr lang="ko-KR" sz="1200" b="1" dirty="0">
                <a:solidFill>
                  <a:schemeClr val="dk1"/>
                </a:solidFill>
                <a:latin typeface="+mj-ea"/>
                <a:ea typeface="+mj-ea"/>
              </a:rPr>
              <a:t>-피인용지수)란?</a:t>
            </a:r>
            <a:endParaRPr sz="1200" b="1" dirty="0">
              <a:latin typeface="+mj-ea"/>
              <a:ea typeface="+mj-ea"/>
            </a:endParaRPr>
          </a:p>
        </p:txBody>
      </p:sp>
      <p:sp>
        <p:nvSpPr>
          <p:cNvPr id="180" name="Google Shape;180;gef92bf37b1_0_1"/>
          <p:cNvSpPr txBox="1"/>
          <p:nvPr/>
        </p:nvSpPr>
        <p:spPr>
          <a:xfrm>
            <a:off x="7729069" y="2810812"/>
            <a:ext cx="36840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+mj-ea"/>
                <a:ea typeface="+mj-ea"/>
              </a:rPr>
              <a:t>때문에 논문의 중요성은 </a:t>
            </a:r>
            <a:r>
              <a:rPr lang="ko-KR" u="sng" dirty="0">
                <a:solidFill>
                  <a:srgbClr val="FF0000"/>
                </a:solidFill>
                <a:latin typeface="+mj-ea"/>
                <a:ea typeface="+mj-ea"/>
              </a:rPr>
              <a:t>희소성</a:t>
            </a:r>
            <a:r>
              <a:rPr lang="ko-KR" dirty="0">
                <a:latin typeface="+mj-ea"/>
                <a:ea typeface="+mj-ea"/>
              </a:rPr>
              <a:t>이 있는 연구 분야와 </a:t>
            </a:r>
            <a:r>
              <a:rPr lang="ko-KR" u="sng" dirty="0">
                <a:latin typeface="+mj-ea"/>
                <a:ea typeface="+mj-ea"/>
              </a:rPr>
              <a:t>최근에 많이 연구되는 분야</a:t>
            </a:r>
            <a:r>
              <a:rPr lang="ko-KR" dirty="0">
                <a:solidFill>
                  <a:schemeClr val="dk1"/>
                </a:solidFill>
                <a:latin typeface="+mj-ea"/>
                <a:ea typeface="+mj-ea"/>
              </a:rPr>
              <a:t>(</a:t>
            </a:r>
            <a:r>
              <a:rPr lang="ko-KR" dirty="0" err="1">
                <a:solidFill>
                  <a:srgbClr val="FF0000"/>
                </a:solidFill>
                <a:latin typeface="+mj-ea"/>
                <a:ea typeface="+mj-ea"/>
              </a:rPr>
              <a:t>최근토픽</a:t>
            </a:r>
            <a:r>
              <a:rPr lang="ko-KR" dirty="0">
                <a:solidFill>
                  <a:schemeClr val="dk1"/>
                </a:solidFill>
                <a:latin typeface="+mj-ea"/>
                <a:ea typeface="+mj-ea"/>
              </a:rPr>
              <a:t>)</a:t>
            </a:r>
            <a:r>
              <a:rPr lang="ko-KR" dirty="0">
                <a:latin typeface="+mj-ea"/>
                <a:ea typeface="+mj-ea"/>
              </a:rPr>
              <a:t>에 가중치를 부여하여 중요성을 </a:t>
            </a:r>
            <a:r>
              <a:rPr lang="ko-KR" u="sng" dirty="0">
                <a:latin typeface="+mj-ea"/>
                <a:ea typeface="+mj-ea"/>
              </a:rPr>
              <a:t>추가 판단</a:t>
            </a:r>
            <a:r>
              <a:rPr lang="ko-KR" dirty="0">
                <a:latin typeface="+mj-ea"/>
                <a:ea typeface="+mj-ea"/>
              </a:rPr>
              <a:t>한다.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81" name="Google Shape;181;gef92bf37b1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50900"/>
            <a:ext cx="7153600" cy="2451275"/>
          </a:xfrm>
          <a:prstGeom prst="rect">
            <a:avLst/>
          </a:prstGeom>
          <a:noFill/>
          <a:ln w="9525" cap="flat" cmpd="sng">
            <a:solidFill>
              <a:srgbClr val="74BFF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2" name="Google Shape;182;gef92bf37b1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700" y="3706350"/>
            <a:ext cx="3485700" cy="196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ef92bf37b1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8850" y="3701600"/>
            <a:ext cx="3527149" cy="19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ef92bf37b1_0_1"/>
          <p:cNvSpPr txBox="1"/>
          <p:nvPr/>
        </p:nvSpPr>
        <p:spPr>
          <a:xfrm>
            <a:off x="233900" y="5707550"/>
            <a:ext cx="3347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latin typeface="+mj-ea"/>
                <a:ea typeface="+mj-ea"/>
              </a:rPr>
              <a:t>전문가 추천 수 변화에 따른 </a:t>
            </a:r>
            <a:r>
              <a:rPr lang="ko-KR" sz="1300" b="1" dirty="0" err="1">
                <a:latin typeface="+mj-ea"/>
                <a:ea typeface="+mj-ea"/>
              </a:rPr>
              <a:t>Recall</a:t>
            </a:r>
            <a:r>
              <a:rPr lang="ko-KR" sz="1300" b="1" dirty="0">
                <a:latin typeface="+mj-ea"/>
                <a:ea typeface="+mj-ea"/>
              </a:rPr>
              <a:t>(</a:t>
            </a:r>
            <a:r>
              <a:rPr lang="ko-KR" sz="1300" b="1" dirty="0" err="1">
                <a:latin typeface="+mj-ea"/>
                <a:ea typeface="+mj-ea"/>
              </a:rPr>
              <a:t>재현율</a:t>
            </a:r>
            <a:r>
              <a:rPr lang="ko-KR" sz="1300" b="1" dirty="0">
                <a:latin typeface="+mj-ea"/>
                <a:ea typeface="+mj-ea"/>
              </a:rPr>
              <a:t>)</a:t>
            </a:r>
            <a:endParaRPr sz="1300" b="1" dirty="0">
              <a:latin typeface="+mj-ea"/>
              <a:ea typeface="+mj-ea"/>
            </a:endParaRPr>
          </a:p>
        </p:txBody>
      </p:sp>
      <p:sp>
        <p:nvSpPr>
          <p:cNvPr id="185" name="Google Shape;185;gef92bf37b1_0_1"/>
          <p:cNvSpPr txBox="1"/>
          <p:nvPr/>
        </p:nvSpPr>
        <p:spPr>
          <a:xfrm>
            <a:off x="3751722" y="5707550"/>
            <a:ext cx="3597342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latin typeface="+mj-ea"/>
                <a:ea typeface="+mj-ea"/>
              </a:rPr>
              <a:t>전문가 추천 수 변화에 따른 Precision(</a:t>
            </a:r>
            <a:r>
              <a:rPr lang="ko-KR" sz="1300" b="1" dirty="0" err="1">
                <a:latin typeface="+mj-ea"/>
                <a:ea typeface="+mj-ea"/>
              </a:rPr>
              <a:t>정확률</a:t>
            </a:r>
            <a:r>
              <a:rPr lang="ko-KR" sz="1300" b="1" dirty="0">
                <a:latin typeface="+mj-ea"/>
                <a:ea typeface="+mj-ea"/>
              </a:rPr>
              <a:t>)</a:t>
            </a:r>
            <a:endParaRPr sz="1300" b="1" dirty="0">
              <a:latin typeface="+mj-ea"/>
              <a:ea typeface="+mj-ea"/>
            </a:endParaRPr>
          </a:p>
        </p:txBody>
      </p:sp>
      <p:sp>
        <p:nvSpPr>
          <p:cNvPr id="186" name="Google Shape;186;gef92bf37b1_0_1"/>
          <p:cNvSpPr txBox="1"/>
          <p:nvPr/>
        </p:nvSpPr>
        <p:spPr>
          <a:xfrm>
            <a:off x="7727794" y="1092464"/>
            <a:ext cx="36738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latin typeface="+mj-ea"/>
                <a:ea typeface="+mj-ea"/>
              </a:rPr>
              <a:t>논문 품질 측정법</a:t>
            </a:r>
            <a:r>
              <a:rPr lang="ko-KR" sz="1500" b="1" dirty="0">
                <a:latin typeface="+mj-ea"/>
                <a:ea typeface="+mj-ea"/>
              </a:rPr>
              <a:t>(개선)</a:t>
            </a:r>
            <a:endParaRPr sz="1500" b="1" dirty="0">
              <a:latin typeface="+mj-ea"/>
              <a:ea typeface="+mj-ea"/>
            </a:endParaRPr>
          </a:p>
        </p:txBody>
      </p:sp>
      <p:sp>
        <p:nvSpPr>
          <p:cNvPr id="189" name="Google Shape;189;gef92bf37b1_0_1"/>
          <p:cNvSpPr txBox="1"/>
          <p:nvPr/>
        </p:nvSpPr>
        <p:spPr>
          <a:xfrm>
            <a:off x="7668525" y="3957223"/>
            <a:ext cx="18564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dk1"/>
                </a:solidFill>
              </a:rPr>
              <a:t># </a:t>
            </a:r>
            <a:r>
              <a:rPr lang="ko-KR" sz="1200" b="1" dirty="0" err="1">
                <a:solidFill>
                  <a:schemeClr val="dk1"/>
                </a:solidFill>
              </a:rPr>
              <a:t>논문발행년도</a:t>
            </a:r>
            <a:r>
              <a:rPr lang="ko-KR" sz="1200" b="1" dirty="0">
                <a:solidFill>
                  <a:schemeClr val="dk1"/>
                </a:solidFill>
              </a:rPr>
              <a:t> 기준</a:t>
            </a:r>
            <a:r>
              <a:rPr lang="en-US" altLang="ko-KR" sz="1200" b="1" dirty="0">
                <a:solidFill>
                  <a:schemeClr val="dk1"/>
                </a:solidFill>
              </a:rPr>
              <a:t> #</a:t>
            </a:r>
            <a:endParaRPr sz="1200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4B6FECE-8732-4744-9922-513FF17AF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01C66C-A111-46B2-A8EE-8E42E11A93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691" y="4283232"/>
            <a:ext cx="2565322" cy="4973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52AF55-B418-4721-99AF-AEE61187C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8932" y="4856064"/>
            <a:ext cx="2931742" cy="524446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CA68A8-2294-48CF-92E2-36941A4AEC2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C974554-73DF-4B39-90C9-EAEB21C0EF2B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8C3EEE-BE64-4508-929E-3DE800DF9F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374BF8-9D87-4FD3-9BD0-00CF4C515C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정보수집 기술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6"/>
          <p:cNvSpPr txBox="1"/>
          <p:nvPr/>
        </p:nvSpPr>
        <p:spPr>
          <a:xfrm>
            <a:off x="778313" y="4195485"/>
            <a:ext cx="2759400" cy="144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Malgun Gothic"/>
              <a:buNone/>
            </a:pPr>
            <a:r>
              <a:rPr lang="ko-KR" sz="1700" b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Selenium이란?</a:t>
            </a:r>
            <a:endParaRPr sz="1700" b="1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50"/>
              <a:buFont typeface="Malgun Gothic"/>
              <a:buNone/>
            </a:pPr>
            <a:r>
              <a:rPr lang="ko-KR" sz="125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Selenium은 웹 브라우저 구동 시키는 WebDriver를  자동화(제어)하는 오픈 소스 도구입니다</a:t>
            </a:r>
            <a:endParaRPr sz="125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6"/>
          <p:cNvSpPr txBox="1"/>
          <p:nvPr/>
        </p:nvSpPr>
        <p:spPr>
          <a:xfrm>
            <a:off x="4309788" y="4195485"/>
            <a:ext cx="2759400" cy="17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Malgun Gothic"/>
              <a:buNone/>
            </a:pPr>
            <a:r>
              <a:rPr lang="ko-KR" sz="1700" b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BeautifulSoup 이란</a:t>
            </a:r>
            <a:endParaRPr sz="1700" b="1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50"/>
              <a:buFont typeface="Malgun Gothic"/>
              <a:buNone/>
            </a:pPr>
            <a:r>
              <a:rPr lang="ko-KR" sz="125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라이브러리로 HTML이라는 웹을 이루는 언어(태그)의 데이터를 선택적으로 가져올 수 있는 도구입니다.</a:t>
            </a:r>
            <a:endParaRPr sz="125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473" y="2269875"/>
            <a:ext cx="2042375" cy="17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0684" y="2585150"/>
            <a:ext cx="2911472" cy="11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"/>
          <p:cNvSpPr txBox="1"/>
          <p:nvPr/>
        </p:nvSpPr>
        <p:spPr>
          <a:xfrm>
            <a:off x="4416989" y="1528873"/>
            <a:ext cx="204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lang="ko-KR" sz="1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Beautiful Soup</a:t>
            </a:r>
            <a:endParaRPr sz="1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6"/>
          <p:cNvSpPr txBox="1"/>
          <p:nvPr/>
        </p:nvSpPr>
        <p:spPr>
          <a:xfrm>
            <a:off x="1272610" y="1528873"/>
            <a:ext cx="1328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lang="ko-KR" sz="1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Selenium</a:t>
            </a:r>
            <a:endParaRPr sz="1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8" name="Google Shape;208;p6"/>
          <p:cNvCxnSpPr/>
          <p:nvPr/>
        </p:nvCxnSpPr>
        <p:spPr>
          <a:xfrm>
            <a:off x="3666049" y="2302040"/>
            <a:ext cx="0" cy="2943642"/>
          </a:xfrm>
          <a:prstGeom prst="straightConnector1">
            <a:avLst/>
          </a:prstGeom>
          <a:noFill/>
          <a:ln w="1905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209" name="Google Shape;209;p6"/>
          <p:cNvSpPr txBox="1"/>
          <p:nvPr/>
        </p:nvSpPr>
        <p:spPr>
          <a:xfrm>
            <a:off x="7841263" y="1331494"/>
            <a:ext cx="3613484" cy="473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elenium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을 통해서 웹 브라우저를 제어할 수 있도록 합니다.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44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eautiful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Soup로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논문의 품질을 결정짓는 요소의 데이터를 수집합니다.</a:t>
            </a:r>
            <a:b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(인용 수, 최신, 저자의 이력, 조회수 등)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44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집된 논문의 사이트, 품질, 등록날짜, 트렌드(조회수)별로 검색 및 정렬을 수행할 수 있습니다.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44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이메일을 통해서 관심 논문을 지속적으로 받아볼 수 있습니다.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301490" y="1331494"/>
            <a:ext cx="6973605" cy="4868779"/>
          </a:xfrm>
          <a:prstGeom prst="rect">
            <a:avLst/>
          </a:prstGeom>
          <a:noFill/>
          <a:ln w="1270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6943CD0-9448-4918-B09A-EBF9D688FA31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E2C5532-11EF-400A-AFE6-59B8D1FE1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139"/>
          <a:stretch/>
        </p:blipFill>
        <p:spPr>
          <a:xfrm>
            <a:off x="693836" y="1116963"/>
            <a:ext cx="4656926" cy="3287353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029D63-D690-4608-948F-778F7CD4C21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001817" y="2443404"/>
            <a:ext cx="2905612" cy="284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CC4E8D36-B4C9-4963-893A-17515BC28F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"/>
          <a:stretch/>
        </p:blipFill>
        <p:spPr>
          <a:xfrm>
            <a:off x="5992607" y="1772904"/>
            <a:ext cx="5505557" cy="2631414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Technical Feasibility (how)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EC70F26-3934-4D1B-B967-F6B2C5571E2C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28A93-658C-488C-BF6D-6209FF8A6AFC}"/>
              </a:ext>
            </a:extLst>
          </p:cNvPr>
          <p:cNvSpPr txBox="1"/>
          <p:nvPr/>
        </p:nvSpPr>
        <p:spPr>
          <a:xfrm>
            <a:off x="512318" y="4692657"/>
            <a:ext cx="1116736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atin typeface="+mn-ea"/>
                <a:ea typeface="+mn-ea"/>
              </a:rPr>
              <a:t>‘</a:t>
            </a:r>
            <a:r>
              <a:rPr lang="ko-KR" altLang="en-US" sz="1800" b="1" dirty="0">
                <a:latin typeface="+mn-ea"/>
                <a:ea typeface="+mn-ea"/>
              </a:rPr>
              <a:t>벤치마킹 사이트</a:t>
            </a:r>
            <a:r>
              <a:rPr lang="en-US" altLang="ko-KR" sz="1800" b="1" dirty="0">
                <a:latin typeface="+mn-ea"/>
                <a:ea typeface="+mn-ea"/>
              </a:rPr>
              <a:t>’</a:t>
            </a:r>
            <a:r>
              <a:rPr lang="ko-KR" altLang="en-US" sz="1800" b="1" dirty="0">
                <a:latin typeface="+mn-ea"/>
                <a:ea typeface="+mn-ea"/>
              </a:rPr>
              <a:t> 중 </a:t>
            </a:r>
            <a:r>
              <a:rPr lang="en-US" altLang="ko-KR" sz="1800" b="1" dirty="0" err="1">
                <a:latin typeface="+mn-ea"/>
                <a:ea typeface="+mn-ea"/>
              </a:rPr>
              <a:t>OpenAPI</a:t>
            </a:r>
            <a:r>
              <a:rPr lang="ko-KR" altLang="en-US" sz="1800" b="1" dirty="0">
                <a:latin typeface="+mn-ea"/>
                <a:ea typeface="+mn-ea"/>
              </a:rPr>
              <a:t>와 </a:t>
            </a:r>
            <a:r>
              <a:rPr lang="ko-KR" altLang="en-US" sz="1800" b="1" dirty="0" err="1">
                <a:latin typeface="+mn-ea"/>
                <a:ea typeface="+mn-ea"/>
              </a:rPr>
              <a:t>크롤링으로</a:t>
            </a:r>
            <a:r>
              <a:rPr lang="ko-KR" altLang="en-US" sz="1800" b="1" dirty="0">
                <a:latin typeface="+mn-ea"/>
                <a:ea typeface="+mn-ea"/>
              </a:rPr>
              <a:t> 운영되는 사이트를</a:t>
            </a:r>
            <a:endParaRPr lang="en-US" altLang="ko-KR" sz="18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확인하여 개발 어플의 </a:t>
            </a:r>
            <a:r>
              <a:rPr lang="ko-KR" altLang="en-US" sz="1800" b="1" u="sng" dirty="0">
                <a:latin typeface="+mn-ea"/>
                <a:ea typeface="+mn-ea"/>
              </a:rPr>
              <a:t>기술 솔루션의 실용성</a:t>
            </a:r>
            <a:r>
              <a:rPr lang="ko-KR" altLang="en-US" sz="1800" b="1" dirty="0">
                <a:latin typeface="+mn-ea"/>
                <a:ea typeface="+mn-ea"/>
              </a:rPr>
              <a:t>과</a:t>
            </a:r>
            <a:r>
              <a:rPr lang="en-US" altLang="ko-KR" sz="1800" b="1" dirty="0">
                <a:latin typeface="+mn-ea"/>
                <a:ea typeface="+mn-ea"/>
              </a:rPr>
              <a:t> </a:t>
            </a:r>
            <a:r>
              <a:rPr lang="ko-KR" altLang="en-US" sz="1800" b="1" dirty="0">
                <a:latin typeface="+mn-ea"/>
                <a:ea typeface="+mn-ea"/>
              </a:rPr>
              <a:t>이전에 소개한 </a:t>
            </a:r>
            <a:r>
              <a:rPr lang="en-US" altLang="ko-KR" sz="1800" b="1" dirty="0">
                <a:latin typeface="+mn-ea"/>
                <a:ea typeface="+mn-ea"/>
              </a:rPr>
              <a:t>‘</a:t>
            </a:r>
            <a:r>
              <a:rPr lang="ko-KR" altLang="en-US" sz="1800" b="1" dirty="0">
                <a:latin typeface="+mn-ea"/>
                <a:ea typeface="+mn-ea"/>
              </a:rPr>
              <a:t>논문</a:t>
            </a:r>
            <a:r>
              <a:rPr lang="en-US" altLang="ko-KR" sz="1800" b="1" dirty="0">
                <a:latin typeface="+mn-ea"/>
                <a:ea typeface="+mn-ea"/>
              </a:rPr>
              <a:t>‘</a:t>
            </a:r>
            <a:r>
              <a:rPr lang="ko-KR" altLang="en-US" sz="1800" b="1" dirty="0">
                <a:latin typeface="+mn-ea"/>
                <a:ea typeface="+mn-ea"/>
              </a:rPr>
              <a:t>을</a:t>
            </a:r>
            <a:r>
              <a:rPr lang="en-US" altLang="ko-KR" sz="1800" b="1" dirty="0">
                <a:latin typeface="+mn-ea"/>
                <a:ea typeface="+mn-ea"/>
              </a:rPr>
              <a:t> </a:t>
            </a:r>
            <a:r>
              <a:rPr lang="ko-KR" altLang="en-US" sz="1800" b="1" dirty="0">
                <a:latin typeface="+mn-ea"/>
                <a:ea typeface="+mn-ea"/>
              </a:rPr>
              <a:t>근거로 </a:t>
            </a:r>
            <a:r>
              <a:rPr lang="ko-KR" altLang="en-US" sz="1800" b="1" u="sng" dirty="0">
                <a:solidFill>
                  <a:srgbClr val="202124"/>
                </a:solidFill>
                <a:latin typeface="+mn-ea"/>
                <a:ea typeface="+mn-ea"/>
              </a:rPr>
              <a:t>전문지식 가용성</a:t>
            </a:r>
            <a:r>
              <a:rPr lang="ko-KR" altLang="en-US" sz="1800" b="1" dirty="0">
                <a:solidFill>
                  <a:srgbClr val="202124"/>
                </a:solidFill>
                <a:latin typeface="+mn-ea"/>
                <a:ea typeface="+mn-ea"/>
              </a:rPr>
              <a:t>의 타당성 모두 확인할 수 있다</a:t>
            </a:r>
            <a:r>
              <a:rPr lang="en-US" altLang="ko-KR" sz="1800" b="1" dirty="0">
                <a:solidFill>
                  <a:srgbClr val="202124"/>
                </a:solidFill>
                <a:latin typeface="+mn-ea"/>
                <a:ea typeface="+mn-ea"/>
              </a:rPr>
              <a:t>.</a:t>
            </a:r>
            <a:endParaRPr lang="ko-KR" altLang="en-US" sz="1800" b="1" dirty="0">
              <a:latin typeface="+mn-ea"/>
              <a:ea typeface="+mn-ea"/>
            </a:endParaRPr>
          </a:p>
        </p:txBody>
      </p:sp>
      <p:pic>
        <p:nvPicPr>
          <p:cNvPr id="11" name="Google Shape;181;gef92bf37b1_0_1">
            <a:extLst>
              <a:ext uri="{FF2B5EF4-FFF2-40B4-BE49-F238E27FC236}">
                <a16:creationId xmlns:a16="http://schemas.microsoft.com/office/drawing/2014/main" id="{F13684E8-7F03-4A67-AF7C-36A61560337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609" y="3198969"/>
            <a:ext cx="4656926" cy="1886128"/>
          </a:xfrm>
          <a:prstGeom prst="rect">
            <a:avLst/>
          </a:prstGeom>
          <a:noFill/>
          <a:ln w="9525" cap="flat" cmpd="sng">
            <a:solidFill>
              <a:srgbClr val="74BFF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8EE24-7DE2-4808-AD2A-70345EA501C2}"/>
              </a:ext>
            </a:extLst>
          </p:cNvPr>
          <p:cNvSpPr/>
          <p:nvPr/>
        </p:nvSpPr>
        <p:spPr>
          <a:xfrm>
            <a:off x="2292162" y="2117436"/>
            <a:ext cx="709655" cy="708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FB3D3B3-D01A-4BB4-955C-CD6888C6AD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97"/>
          <a:stretch/>
        </p:blipFill>
        <p:spPr>
          <a:xfrm>
            <a:off x="5992607" y="1116964"/>
            <a:ext cx="5505557" cy="655940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</p:spTree>
    <p:extLst>
      <p:ext uri="{BB962C8B-B14F-4D97-AF65-F5344CB8AC3E}">
        <p14:creationId xmlns:p14="http://schemas.microsoft.com/office/powerpoint/2010/main" val="347908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Economic Feasibility (how)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44DCE79-3561-41A3-B73A-4F8495B40CEE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5345F1-F38E-450D-B81A-BAD06B1D010F}"/>
              </a:ext>
            </a:extLst>
          </p:cNvPr>
          <p:cNvGrpSpPr/>
          <p:nvPr/>
        </p:nvGrpSpPr>
        <p:grpSpPr>
          <a:xfrm>
            <a:off x="304799" y="1440873"/>
            <a:ext cx="3470564" cy="4221018"/>
            <a:chOff x="110836" y="1237673"/>
            <a:chExt cx="3470564" cy="42210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A963E0A-C9B1-400B-A0E3-ECDE34EC9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364" y="1582831"/>
              <a:ext cx="1681627" cy="168878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40D2B5D-00BE-435C-A6FC-93C142DB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271" y="3633458"/>
              <a:ext cx="3013364" cy="158017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FFBBF0-0FF7-4CB6-B316-19050A101457}"/>
                </a:ext>
              </a:extLst>
            </p:cNvPr>
            <p:cNvSpPr/>
            <p:nvPr/>
          </p:nvSpPr>
          <p:spPr>
            <a:xfrm>
              <a:off x="110836" y="1237673"/>
              <a:ext cx="3470564" cy="4221018"/>
            </a:xfrm>
            <a:prstGeom prst="rect">
              <a:avLst/>
            </a:prstGeom>
            <a:noFill/>
            <a:ln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3DB329C-5211-4836-9D59-753D60D9E4C7}"/>
              </a:ext>
            </a:extLst>
          </p:cNvPr>
          <p:cNvGrpSpPr/>
          <p:nvPr/>
        </p:nvGrpSpPr>
        <p:grpSpPr>
          <a:xfrm>
            <a:off x="3960090" y="1440873"/>
            <a:ext cx="3336637" cy="4221018"/>
            <a:chOff x="3766127" y="1237673"/>
            <a:chExt cx="3336637" cy="42210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4374810-37A4-4E31-94A2-AEB8AF7BC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9373" y="4065578"/>
              <a:ext cx="2938604" cy="95097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41B89CD-4BFB-4672-A393-DB3619185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026" y="1657140"/>
              <a:ext cx="1577187" cy="1540164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B1C4146-BCC8-4488-90DA-531D1DFE3E97}"/>
                </a:ext>
              </a:extLst>
            </p:cNvPr>
            <p:cNvSpPr/>
            <p:nvPr/>
          </p:nvSpPr>
          <p:spPr>
            <a:xfrm>
              <a:off x="3766127" y="1237673"/>
              <a:ext cx="3336637" cy="4221018"/>
            </a:xfrm>
            <a:prstGeom prst="rect">
              <a:avLst/>
            </a:prstGeom>
            <a:noFill/>
            <a:ln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04398E6-62EA-4755-83D0-024E65683E5A}"/>
              </a:ext>
            </a:extLst>
          </p:cNvPr>
          <p:cNvSpPr txBox="1"/>
          <p:nvPr/>
        </p:nvSpPr>
        <p:spPr>
          <a:xfrm>
            <a:off x="7559966" y="1550942"/>
            <a:ext cx="4114800" cy="385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dirty="0">
                <a:latin typeface="+mn-ea"/>
                <a:ea typeface="+mn-ea"/>
              </a:rPr>
              <a:t>Python</a:t>
            </a:r>
            <a:r>
              <a:rPr lang="ko-KR" altLang="en-US" sz="1800" b="1" dirty="0">
                <a:latin typeface="+mn-ea"/>
                <a:ea typeface="+mn-ea"/>
              </a:rPr>
              <a:t> </a:t>
            </a:r>
            <a:r>
              <a:rPr lang="en-US" altLang="ko-KR" sz="1800" b="1" dirty="0">
                <a:latin typeface="+mn-ea"/>
                <a:ea typeface="+mn-ea"/>
              </a:rPr>
              <a:t>3.8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Anaconda Individual Edition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Selenium (</a:t>
            </a:r>
            <a:r>
              <a:rPr lang="ko-KR" altLang="en-US" sz="1800" b="1" i="0" dirty="0" err="1">
                <a:solidFill>
                  <a:srgbClr val="0B2227"/>
                </a:solidFill>
                <a:effectLst/>
                <a:latin typeface="+mn-ea"/>
                <a:ea typeface="+mn-ea"/>
              </a:rPr>
              <a:t>크롤링</a:t>
            </a: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)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Beautiful soup (</a:t>
            </a:r>
            <a:r>
              <a:rPr lang="ko-KR" altLang="en-US" sz="1800" b="1" i="0" dirty="0" err="1">
                <a:solidFill>
                  <a:srgbClr val="0B2227"/>
                </a:solidFill>
                <a:effectLst/>
                <a:latin typeface="+mn-ea"/>
                <a:ea typeface="+mn-ea"/>
              </a:rPr>
              <a:t>크롤링</a:t>
            </a: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)</a:t>
            </a:r>
          </a:p>
          <a:p>
            <a:pPr>
              <a:spcAft>
                <a:spcPts val="800"/>
              </a:spcAft>
            </a:pPr>
            <a:r>
              <a:rPr lang="ko-KR" altLang="en-US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파이썬</a:t>
            </a: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,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Edition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Tool 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모두 무료이고</a:t>
            </a:r>
            <a:endParaRPr lang="en-US" altLang="ko-KR" sz="1800" b="1" i="0" dirty="0">
              <a:solidFill>
                <a:srgbClr val="0B2227"/>
              </a:solidFill>
              <a:effectLst/>
              <a:latin typeface="+mn-ea"/>
              <a:ea typeface="+mn-ea"/>
            </a:endParaRPr>
          </a:p>
          <a:p>
            <a:pPr>
              <a:spcAft>
                <a:spcPts val="800"/>
              </a:spcAft>
            </a:pPr>
            <a:r>
              <a:rPr lang="ko-KR" altLang="en-US" sz="1800" b="1" i="0" dirty="0" err="1">
                <a:solidFill>
                  <a:srgbClr val="0B2227"/>
                </a:solidFill>
                <a:effectLst/>
                <a:latin typeface="+mn-ea"/>
                <a:ea typeface="+mn-ea"/>
              </a:rPr>
              <a:t>크롤링에</a:t>
            </a:r>
            <a:r>
              <a:rPr lang="ko-KR" altLang="en-US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 필요한 두 프로그램은</a:t>
            </a:r>
            <a:b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</a:b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오픈 소스 기반 소프트웨어이다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</a:p>
          <a:p>
            <a:pPr>
              <a:spcAft>
                <a:spcPts val="800"/>
              </a:spcAft>
            </a:pPr>
            <a:endParaRPr lang="en-US" altLang="ko-KR" sz="1800" b="1" i="0" dirty="0">
              <a:solidFill>
                <a:srgbClr val="0B2227"/>
              </a:solidFill>
              <a:effectLst/>
              <a:latin typeface="+mn-ea"/>
              <a:ea typeface="+mn-ea"/>
            </a:endParaRPr>
          </a:p>
          <a:p>
            <a:pPr>
              <a:spcAft>
                <a:spcPts val="800"/>
              </a:spcAft>
            </a:pPr>
            <a:r>
              <a:rPr lang="ko-KR" altLang="en-US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따라서 개발 환경 구축에 필요한 비용은 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인건비가 전부이므로 경제적 효율성이 좋을 것으로 판단된다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  <a:endParaRPr lang="en-US" altLang="ko-KR" sz="1800" b="1" i="0" dirty="0">
              <a:solidFill>
                <a:srgbClr val="0B2227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7822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Operational Feasibility (how)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A97EA49-0B34-41D0-A8FF-DEFB0ADFD6EB}" type="datetime1">
              <a:rPr lang="ko-KR" altLang="en-US" smtClean="0"/>
              <a:t>2021-10-15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14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3CF277-B9A3-400B-A900-BC3837DA8608}"/>
              </a:ext>
            </a:extLst>
          </p:cNvPr>
          <p:cNvSpPr txBox="1"/>
          <p:nvPr/>
        </p:nvSpPr>
        <p:spPr>
          <a:xfrm>
            <a:off x="1484555" y="4176630"/>
            <a:ext cx="930536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개발할 어플은 브라우저를 통해 사용자가 접근</a:t>
            </a:r>
            <a:r>
              <a:rPr lang="en-US" altLang="ko-KR" sz="1800" b="1" dirty="0">
                <a:latin typeface="+mn-ea"/>
                <a:ea typeface="+mn-ea"/>
              </a:rPr>
              <a:t>/</a:t>
            </a:r>
            <a:r>
              <a:rPr lang="ko-KR" altLang="en-US" sz="1800" b="1" dirty="0">
                <a:latin typeface="+mn-ea"/>
                <a:ea typeface="+mn-ea"/>
              </a:rPr>
              <a:t>이용하게 된다</a:t>
            </a:r>
            <a:r>
              <a:rPr lang="en-US" altLang="ko-KR" sz="1800" b="1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때문에 어플이 구동되는 클라이언트측 시스템은 네트워크를 받아들일 수 있는 최소한의 사양만 요구되고 서버측은 이후 규모의 따라 조정될 필요는 있지만 현시점에선 </a:t>
            </a:r>
            <a:r>
              <a:rPr lang="en-US" altLang="ko-KR" sz="1800" b="1" dirty="0">
                <a:latin typeface="+mn-ea"/>
                <a:ea typeface="+mn-ea"/>
              </a:rPr>
              <a:t>3</a:t>
            </a:r>
            <a:r>
              <a:rPr lang="ko-KR" altLang="en-US" sz="1800" b="1" dirty="0">
                <a:latin typeface="+mn-ea"/>
                <a:ea typeface="+mn-ea"/>
              </a:rPr>
              <a:t>개 사이트의 </a:t>
            </a:r>
            <a:r>
              <a:rPr lang="ko-KR" altLang="en-US" sz="1800" b="1" dirty="0" err="1">
                <a:latin typeface="+mn-ea"/>
                <a:ea typeface="+mn-ea"/>
              </a:rPr>
              <a:t>웹스크랩</a:t>
            </a:r>
            <a:r>
              <a:rPr lang="en-US" altLang="ko-KR" sz="1800" b="1" dirty="0">
                <a:latin typeface="+mn-ea"/>
                <a:ea typeface="+mn-ea"/>
              </a:rPr>
              <a:t>/</a:t>
            </a:r>
            <a:r>
              <a:rPr lang="ko-KR" altLang="en-US" sz="1800" b="1" dirty="0" err="1">
                <a:latin typeface="+mn-ea"/>
                <a:ea typeface="+mn-ea"/>
              </a:rPr>
              <a:t>크롤링과</a:t>
            </a:r>
            <a:r>
              <a:rPr lang="ko-KR" altLang="en-US" sz="1800" b="1" dirty="0">
                <a:latin typeface="+mn-ea"/>
                <a:ea typeface="+mn-ea"/>
              </a:rPr>
              <a:t> 데이터만을 감당하므로 위에 보이는 시스템 사양으로 어플의 운영적 타당성을 충족한다고 볼 수 있다</a:t>
            </a:r>
            <a:r>
              <a:rPr lang="en-US" altLang="ko-KR" sz="1800" b="1" dirty="0">
                <a:latin typeface="+mn-ea"/>
                <a:ea typeface="+mn-ea"/>
              </a:rPr>
              <a:t>.</a:t>
            </a:r>
            <a:endParaRPr lang="ko-KR" altLang="en-US" sz="1800" b="1" dirty="0">
              <a:latin typeface="+mn-ea"/>
              <a:ea typeface="+mn-ea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EB9A6AA-50A3-49A9-AFE2-27DE39873925}"/>
              </a:ext>
            </a:extLst>
          </p:cNvPr>
          <p:cNvGrpSpPr/>
          <p:nvPr/>
        </p:nvGrpSpPr>
        <p:grpSpPr>
          <a:xfrm>
            <a:off x="1484555" y="1215614"/>
            <a:ext cx="9305365" cy="2807745"/>
            <a:chOff x="1484555" y="1280162"/>
            <a:chExt cx="9305365" cy="280774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9199DEB-01F1-4582-8D26-428DE493B136}"/>
                </a:ext>
              </a:extLst>
            </p:cNvPr>
            <p:cNvGrpSpPr/>
            <p:nvPr/>
          </p:nvGrpSpPr>
          <p:grpSpPr>
            <a:xfrm>
              <a:off x="2209800" y="1576160"/>
              <a:ext cx="7865879" cy="2203827"/>
              <a:chOff x="2417537" y="1500855"/>
              <a:chExt cx="7865879" cy="2203827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418F4D0-B23C-4D6E-B416-F952279804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91729"/>
              <a:stretch/>
            </p:blipFill>
            <p:spPr>
              <a:xfrm>
                <a:off x="2417537" y="1500855"/>
                <a:ext cx="551572" cy="25721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DD52CFE-6310-4A51-AB53-6618D57BB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7537" y="2342417"/>
                <a:ext cx="1381318" cy="136226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57FE2EC5-9EDF-4685-AE01-604E16683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3021" y="1500855"/>
                <a:ext cx="847843" cy="266737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6C90A6D1-AE55-4541-AFAD-FCBA7B49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17130" y="1986865"/>
                <a:ext cx="627954" cy="266737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D0CB8776-3B11-4101-A076-7C77E0AA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3021" y="2342417"/>
                <a:ext cx="1495634" cy="685896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4C843389-BE16-47BB-BE6E-C402FE82C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91170" y="1500855"/>
                <a:ext cx="800212" cy="295316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46193ED-1DBF-462E-9F11-C6716E0C4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02045" y="2012330"/>
                <a:ext cx="1581371" cy="200053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998E52B6-9F17-4554-9CE6-66708709C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97422" y="1500855"/>
                <a:ext cx="581106" cy="266737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7A89B5D5-FB7B-4204-A1F2-30B31A78E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71469" y="2017094"/>
                <a:ext cx="1933845" cy="190527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90B95723-9E69-4612-9BC5-DBF696B39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40454" y="2342417"/>
                <a:ext cx="876422" cy="914528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E47FF5F8-A403-4757-888F-0F1DAB59E6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1876" t="-3705" r="1" b="-1"/>
              <a:stretch/>
            </p:blipFill>
            <p:spPr>
              <a:xfrm>
                <a:off x="2417537" y="1949039"/>
                <a:ext cx="1875373" cy="266737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D3B46D7-F54C-450F-A494-8A89EFC0CC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037" t="-12456" r="28045" b="383"/>
              <a:stretch/>
            </p:blipFill>
            <p:spPr>
              <a:xfrm>
                <a:off x="2417537" y="1730881"/>
                <a:ext cx="1261576" cy="288258"/>
              </a:xfrm>
              <a:prstGeom prst="rect">
                <a:avLst/>
              </a:prstGeom>
            </p:spPr>
          </p:pic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F81A8BA-4AA8-4F66-B633-A626E2FF7B9B}"/>
                </a:ext>
              </a:extLst>
            </p:cNvPr>
            <p:cNvSpPr/>
            <p:nvPr/>
          </p:nvSpPr>
          <p:spPr>
            <a:xfrm>
              <a:off x="1484555" y="1280162"/>
              <a:ext cx="9305365" cy="2807745"/>
            </a:xfrm>
            <a:prstGeom prst="rect">
              <a:avLst/>
            </a:prstGeom>
            <a:noFill/>
            <a:ln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4750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Elicitation (</a:t>
            </a:r>
            <a:r>
              <a:rPr lang="ko-KR" alt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도출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C25FFFB-FEDC-4568-93FC-2E3F1BFC05CD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21D4AC-E390-4778-9AC2-D6005A422F34}"/>
              </a:ext>
            </a:extLst>
          </p:cNvPr>
          <p:cNvSpPr txBox="1"/>
          <p:nvPr/>
        </p:nvSpPr>
        <p:spPr>
          <a:xfrm>
            <a:off x="699248" y="1431991"/>
            <a:ext cx="554127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Problem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학술지 사이트에 구독비용이 증가했다.</a:t>
            </a:r>
            <a:endParaRPr lang="en-US" altLang="ko-KR" sz="15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Why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학술지를 장기구독해야 되는 대학원, 각종 연구기관, 기타 학생(수입이 적은)들이 많은 구독료를 지불한다.</a:t>
            </a:r>
            <a:endParaRPr lang="en-US" altLang="ko-KR" sz="15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What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5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원하는 특정 분야와 주제를 찾기 번거롭다</a:t>
            </a:r>
            <a:r>
              <a:rPr lang="en-US" altLang="ko-KR" sz="1500" dirty="0">
                <a:latin typeface="+mn-ea"/>
                <a:ea typeface="+mn-ea"/>
              </a:rPr>
              <a:t> / </a:t>
            </a:r>
            <a:r>
              <a:rPr lang="ko-KR" altLang="en-US" sz="1500" dirty="0">
                <a:latin typeface="+mn-ea"/>
                <a:ea typeface="+mn-ea"/>
              </a:rPr>
              <a:t>논문의 품질을 측정하기 어렵다</a:t>
            </a:r>
            <a:r>
              <a:rPr lang="en-US" altLang="ko-KR" sz="1500" dirty="0">
                <a:latin typeface="+mn-ea"/>
                <a:ea typeface="+mn-ea"/>
              </a:rPr>
              <a:t> /</a:t>
            </a:r>
            <a:r>
              <a:rPr lang="ko-KR" altLang="en-US" sz="1500" dirty="0">
                <a:latin typeface="+mn-ea"/>
                <a:ea typeface="+mn-ea"/>
              </a:rPr>
              <a:t> 여러 사이트의 최근 토픽을 실시간으로 확인하기 어렵다</a:t>
            </a:r>
            <a:r>
              <a:rPr lang="en-US" altLang="ko-KR" sz="1500" dirty="0">
                <a:latin typeface="+mn-ea"/>
                <a:ea typeface="+mn-ea"/>
              </a:rPr>
              <a:t> /</a:t>
            </a:r>
            <a:r>
              <a:rPr lang="ko-KR" altLang="en-US" sz="1500" dirty="0">
                <a:latin typeface="+mn-ea"/>
                <a:ea typeface="+mn-ea"/>
              </a:rPr>
              <a:t> 관심있는 저자의 히스토리를 알기 어렵다</a:t>
            </a:r>
            <a:r>
              <a:rPr lang="en-US" altLang="ko-KR" sz="1500" dirty="0">
                <a:latin typeface="+mn-ea"/>
                <a:ea typeface="+mn-ea"/>
              </a:rPr>
              <a:t> / </a:t>
            </a:r>
            <a:r>
              <a:rPr lang="ko-KR" altLang="en-US" sz="1500" dirty="0">
                <a:latin typeface="+mn-ea"/>
                <a:ea typeface="+mn-ea"/>
              </a:rPr>
              <a:t>학술지 사이트의 </a:t>
            </a:r>
            <a:r>
              <a:rPr lang="ko-KR" altLang="en-US" sz="1500" dirty="0" err="1">
                <a:latin typeface="+mn-ea"/>
                <a:ea typeface="+mn-ea"/>
              </a:rPr>
              <a:t>UI가</a:t>
            </a:r>
            <a:r>
              <a:rPr lang="ko-KR" altLang="en-US" sz="1500" dirty="0">
                <a:latin typeface="+mn-ea"/>
                <a:ea typeface="+mn-ea"/>
              </a:rPr>
              <a:t> 복잡하다</a:t>
            </a:r>
            <a:r>
              <a:rPr lang="en-US" altLang="ko-KR" sz="1500" dirty="0">
                <a:latin typeface="+mn-ea"/>
                <a:ea typeface="+mn-ea"/>
              </a:rPr>
              <a:t>.</a:t>
            </a:r>
            <a:br>
              <a:rPr lang="en-US" altLang="ko-KR" sz="1500" dirty="0">
                <a:latin typeface="+mn-ea"/>
                <a:ea typeface="+mn-ea"/>
              </a:rPr>
            </a:br>
            <a:r>
              <a:rPr lang="en-US" altLang="ko-KR" sz="1600" b="1" dirty="0">
                <a:latin typeface="+mn-ea"/>
                <a:ea typeface="+mn-ea"/>
              </a:rPr>
              <a:t>-&gt; </a:t>
            </a:r>
            <a:r>
              <a:rPr lang="ko-KR" altLang="en-US" sz="1500" dirty="0">
                <a:latin typeface="+mn-ea"/>
                <a:ea typeface="+mn-ea"/>
              </a:rPr>
              <a:t>해당 문제를 개선해 관심있는 분야</a:t>
            </a:r>
            <a:r>
              <a:rPr lang="en-US" altLang="ko-KR" sz="1500" dirty="0">
                <a:latin typeface="+mn-ea"/>
                <a:ea typeface="+mn-ea"/>
              </a:rPr>
              <a:t>/</a:t>
            </a:r>
            <a:r>
              <a:rPr lang="ko-KR" altLang="en-US" sz="1500" dirty="0">
                <a:latin typeface="+mn-ea"/>
                <a:ea typeface="+mn-ea"/>
              </a:rPr>
              <a:t>주제를 가진</a:t>
            </a:r>
            <a:br>
              <a:rPr lang="en-US" altLang="ko-KR" sz="1500" dirty="0">
                <a:latin typeface="+mn-ea"/>
                <a:ea typeface="+mn-ea"/>
              </a:rPr>
            </a:br>
            <a:r>
              <a:rPr lang="en-US" altLang="ko-KR" sz="1500" dirty="0">
                <a:latin typeface="+mn-ea"/>
                <a:ea typeface="+mn-ea"/>
              </a:rPr>
              <a:t>    </a:t>
            </a:r>
            <a:r>
              <a:rPr lang="ko-KR" altLang="en-US" sz="1500" dirty="0">
                <a:latin typeface="+mn-ea"/>
                <a:ea typeface="+mn-ea"/>
              </a:rPr>
              <a:t>품질 높은 논문을 소유한 학술지 사이트를 효과적으로</a:t>
            </a:r>
            <a:br>
              <a:rPr lang="en-US" altLang="ko-KR" sz="1500" dirty="0">
                <a:latin typeface="+mn-ea"/>
                <a:ea typeface="+mn-ea"/>
              </a:rPr>
            </a:br>
            <a:r>
              <a:rPr lang="en-US" altLang="ko-KR" sz="1500" dirty="0">
                <a:latin typeface="+mn-ea"/>
                <a:ea typeface="+mn-ea"/>
              </a:rPr>
              <a:t>   </a:t>
            </a:r>
            <a:r>
              <a:rPr lang="ko-KR" altLang="en-US" sz="1500" dirty="0">
                <a:latin typeface="+mn-ea"/>
                <a:ea typeface="+mn-ea"/>
              </a:rPr>
              <a:t> 분류하고 특정 전자저널을 구독할 수 있어야 된다</a:t>
            </a:r>
            <a:r>
              <a:rPr lang="en-US" altLang="ko-KR" sz="1500" dirty="0">
                <a:latin typeface="+mn-ea"/>
                <a:ea typeface="+mn-ea"/>
              </a:rPr>
              <a:t>.</a:t>
            </a:r>
            <a:endParaRPr lang="ko-KR" altLang="en-US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How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기존 논문 품질을 측정법을 개선한 학술 검색 기법을 적용 </a:t>
            </a:r>
            <a:r>
              <a:rPr lang="en-US" altLang="ko-KR" sz="1500" dirty="0">
                <a:latin typeface="+mn-ea"/>
                <a:ea typeface="+mn-ea"/>
              </a:rPr>
              <a:t>/</a:t>
            </a:r>
            <a:r>
              <a:rPr lang="ko-KR" altLang="en-US" sz="1500" dirty="0">
                <a:latin typeface="+mn-ea"/>
                <a:ea typeface="+mn-ea"/>
              </a:rPr>
              <a:t> </a:t>
            </a:r>
            <a:r>
              <a:rPr lang="ko-KR" altLang="en-US" sz="1500" dirty="0" err="1">
                <a:latin typeface="+mn-ea"/>
                <a:ea typeface="+mn-ea"/>
              </a:rPr>
              <a:t>크롤링을</a:t>
            </a:r>
            <a:r>
              <a:rPr lang="ko-KR" altLang="en-US" sz="1500" dirty="0">
                <a:latin typeface="+mn-ea"/>
                <a:ea typeface="+mn-ea"/>
              </a:rPr>
              <a:t> 통한 여러 학술지 논문 정보를 실시간으로 간단히 수집 </a:t>
            </a:r>
            <a:r>
              <a:rPr lang="en-US" altLang="ko-KR" sz="1500" dirty="0">
                <a:latin typeface="+mn-ea"/>
                <a:ea typeface="+mn-ea"/>
              </a:rPr>
              <a:t>/</a:t>
            </a:r>
            <a:r>
              <a:rPr lang="ko-KR" altLang="en-US" sz="1500" dirty="0">
                <a:latin typeface="+mn-ea"/>
                <a:ea typeface="+mn-ea"/>
              </a:rPr>
              <a:t> 단순한 UI 구성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3F2DF5-7CDE-4325-A629-85FAA52AC136}"/>
              </a:ext>
            </a:extLst>
          </p:cNvPr>
          <p:cNvSpPr txBox="1"/>
          <p:nvPr/>
        </p:nvSpPr>
        <p:spPr>
          <a:xfrm>
            <a:off x="7418684" y="1351750"/>
            <a:ext cx="3451276" cy="4789682"/>
          </a:xfrm>
          <a:prstGeom prst="rect">
            <a:avLst/>
          </a:prstGeom>
          <a:noFill/>
          <a:ln w="12700">
            <a:solidFill>
              <a:srgbClr val="5A9BD5"/>
            </a:solidFill>
          </a:ln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2000" b="1" dirty="0">
                <a:latin typeface="+mn-ea"/>
                <a:ea typeface="+mn-ea"/>
              </a:rPr>
              <a:t>&lt;Stakeholder&gt;</a:t>
            </a:r>
            <a:endParaRPr lang="ko-KR" altLang="en-US" sz="2000" b="1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+mn-ea"/>
                <a:ea typeface="+mn-ea"/>
              </a:rPr>
              <a:t>개인 이용자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1) 고등학생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2) 대학생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3) 대학원생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4) 교수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  <a:ea typeface="+mn-ea"/>
              </a:rPr>
              <a:t>5) 연구원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+mn-ea"/>
                <a:ea typeface="+mn-ea"/>
              </a:rPr>
              <a:t>기관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1) 대학교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2) 연구기관(사설, 공공)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3) 정부 학술기관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+mn-ea"/>
                <a:ea typeface="+mn-ea"/>
              </a:rPr>
              <a:t>논문 관계자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1) 특허권을 가진 사람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본인</a:t>
            </a:r>
            <a:r>
              <a:rPr lang="en-US" altLang="ko-KR" dirty="0">
                <a:latin typeface="+mn-ea"/>
                <a:ea typeface="+mn-ea"/>
              </a:rPr>
              <a:t>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2) 학술 사이트 운영자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3) 논문 인용자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BE4CE41-5D5C-445E-8139-EA0F853D3C26}"/>
              </a:ext>
            </a:extLst>
          </p:cNvPr>
          <p:cNvSpPr/>
          <p:nvPr/>
        </p:nvSpPr>
        <p:spPr>
          <a:xfrm>
            <a:off x="6445810" y="3471101"/>
            <a:ext cx="347949" cy="365125"/>
          </a:xfrm>
          <a:prstGeom prst="rightArrow">
            <a:avLst/>
          </a:prstGeom>
          <a:solidFill>
            <a:srgbClr val="92BDE3"/>
          </a:solidFill>
          <a:ln>
            <a:solidFill>
              <a:srgbClr val="5A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E5AE6-6031-4062-80EF-E4030E058417}"/>
              </a:ext>
            </a:extLst>
          </p:cNvPr>
          <p:cNvSpPr txBox="1"/>
          <p:nvPr/>
        </p:nvSpPr>
        <p:spPr>
          <a:xfrm>
            <a:off x="957928" y="1055537"/>
            <a:ext cx="2291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Summary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DE5EFB-21BF-4B49-BB41-3C99A5E5A65B}"/>
              </a:ext>
            </a:extLst>
          </p:cNvPr>
          <p:cNvSpPr txBox="1"/>
          <p:nvPr/>
        </p:nvSpPr>
        <p:spPr>
          <a:xfrm>
            <a:off x="6276377" y="3824954"/>
            <a:ext cx="660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811035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Predictive Analysis1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54A0221-A291-414F-A7C6-5A04C3D85B47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16</a:t>
            </a:fld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8590FA8-A427-499A-91E0-A1F976DEFF72}"/>
              </a:ext>
            </a:extLst>
          </p:cNvPr>
          <p:cNvCxnSpPr>
            <a:cxnSpLocks/>
          </p:cNvCxnSpPr>
          <p:nvPr/>
        </p:nvCxnSpPr>
        <p:spPr>
          <a:xfrm>
            <a:off x="1266938" y="5778347"/>
            <a:ext cx="10212636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2FE3B97-D82A-4196-A16D-BD980ABAAE66}"/>
              </a:ext>
            </a:extLst>
          </p:cNvPr>
          <p:cNvCxnSpPr>
            <a:cxnSpLocks/>
          </p:cNvCxnSpPr>
          <p:nvPr/>
        </p:nvCxnSpPr>
        <p:spPr>
          <a:xfrm flipV="1">
            <a:off x="1830634" y="1244908"/>
            <a:ext cx="16525" cy="4900078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5F6DCCB-D66D-4F7D-82EC-06354AA44CCF}"/>
              </a:ext>
            </a:extLst>
          </p:cNvPr>
          <p:cNvSpPr/>
          <p:nvPr/>
        </p:nvSpPr>
        <p:spPr>
          <a:xfrm>
            <a:off x="1880211" y="1536457"/>
            <a:ext cx="4212000" cy="1980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AB86DB-0B6B-4836-A390-76AF8F50353B}"/>
              </a:ext>
            </a:extLst>
          </p:cNvPr>
          <p:cNvSpPr/>
          <p:nvPr/>
        </p:nvSpPr>
        <p:spPr>
          <a:xfrm>
            <a:off x="1880211" y="3767767"/>
            <a:ext cx="4212000" cy="1980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C8AD8A-BE84-4D66-9038-773A82DA3622}"/>
              </a:ext>
            </a:extLst>
          </p:cNvPr>
          <p:cNvSpPr/>
          <p:nvPr/>
        </p:nvSpPr>
        <p:spPr>
          <a:xfrm>
            <a:off x="6370538" y="1536457"/>
            <a:ext cx="4212000" cy="1980000"/>
          </a:xfrm>
          <a:prstGeom prst="rect">
            <a:avLst/>
          </a:prstGeom>
          <a:solidFill>
            <a:srgbClr val="FF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0FBFA0-9299-487F-A123-9ED69F47A892}"/>
              </a:ext>
            </a:extLst>
          </p:cNvPr>
          <p:cNvSpPr/>
          <p:nvPr/>
        </p:nvSpPr>
        <p:spPr>
          <a:xfrm>
            <a:off x="6370538" y="3767767"/>
            <a:ext cx="4212000" cy="1980000"/>
          </a:xfrm>
          <a:prstGeom prst="rect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58C03E-5A3F-49C7-826E-B2BD8E5AA4E6}"/>
              </a:ext>
            </a:extLst>
          </p:cNvPr>
          <p:cNvSpPr txBox="1"/>
          <p:nvPr/>
        </p:nvSpPr>
        <p:spPr>
          <a:xfrm>
            <a:off x="1157180" y="5837209"/>
            <a:ext cx="675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less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7CAEC90-3A92-4D4B-9CC7-3C50883678DE}"/>
              </a:ext>
            </a:extLst>
          </p:cNvPr>
          <p:cNvSpPr txBox="1"/>
          <p:nvPr/>
        </p:nvSpPr>
        <p:spPr>
          <a:xfrm>
            <a:off x="10477042" y="5808928"/>
            <a:ext cx="753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more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CE9A5B-A9C3-4D3F-B355-DD075085630D}"/>
              </a:ext>
            </a:extLst>
          </p:cNvPr>
          <p:cNvSpPr txBox="1"/>
          <p:nvPr/>
        </p:nvSpPr>
        <p:spPr>
          <a:xfrm>
            <a:off x="1057620" y="1528979"/>
            <a:ext cx="756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more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F60C32-0D22-475C-9D43-B88111316AD9}"/>
              </a:ext>
            </a:extLst>
          </p:cNvPr>
          <p:cNvSpPr txBox="1"/>
          <p:nvPr/>
        </p:nvSpPr>
        <p:spPr>
          <a:xfrm>
            <a:off x="392450" y="3472835"/>
            <a:ext cx="1491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Influence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DD0567-C01A-4C84-8F02-8D25061E15CB}"/>
              </a:ext>
            </a:extLst>
          </p:cNvPr>
          <p:cNvSpPr txBox="1"/>
          <p:nvPr/>
        </p:nvSpPr>
        <p:spPr>
          <a:xfrm>
            <a:off x="5416224" y="5829783"/>
            <a:ext cx="1491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Interest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166CB7-9D26-4E54-8B2D-665D774F990D}"/>
              </a:ext>
            </a:extLst>
          </p:cNvPr>
          <p:cNvSpPr txBox="1"/>
          <p:nvPr/>
        </p:nvSpPr>
        <p:spPr>
          <a:xfrm>
            <a:off x="2024395" y="5211000"/>
            <a:ext cx="992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고등학생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E52342-D592-4853-93A6-3C1B63C38DE1}"/>
              </a:ext>
            </a:extLst>
          </p:cNvPr>
          <p:cNvSpPr txBox="1"/>
          <p:nvPr/>
        </p:nvSpPr>
        <p:spPr>
          <a:xfrm>
            <a:off x="9546117" y="4038368"/>
            <a:ext cx="765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대학생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15493E8-AF3E-4EDF-998E-9009EBBEEC39}"/>
              </a:ext>
            </a:extLst>
          </p:cNvPr>
          <p:cNvSpPr txBox="1"/>
          <p:nvPr/>
        </p:nvSpPr>
        <p:spPr>
          <a:xfrm>
            <a:off x="9219367" y="3035876"/>
            <a:ext cx="992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대학원생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2771BD-DB93-4AD2-8B68-FCB49BE8743D}"/>
              </a:ext>
            </a:extLst>
          </p:cNvPr>
          <p:cNvSpPr txBox="1"/>
          <p:nvPr/>
        </p:nvSpPr>
        <p:spPr>
          <a:xfrm>
            <a:off x="2450132" y="2507289"/>
            <a:ext cx="787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대학교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4DF7544-4545-4490-A7D9-CD6DF24EE979}"/>
              </a:ext>
            </a:extLst>
          </p:cNvPr>
          <p:cNvSpPr txBox="1"/>
          <p:nvPr/>
        </p:nvSpPr>
        <p:spPr>
          <a:xfrm>
            <a:off x="3016831" y="4768111"/>
            <a:ext cx="1338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정부 학술기관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812940-901C-420D-81B3-A6BE53D0F5E9}"/>
              </a:ext>
            </a:extLst>
          </p:cNvPr>
          <p:cNvSpPr txBox="1"/>
          <p:nvPr/>
        </p:nvSpPr>
        <p:spPr>
          <a:xfrm>
            <a:off x="3944954" y="4068714"/>
            <a:ext cx="1812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연구기관(사설, 공공)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7DA6749-8E2D-41FF-9FE5-95C2D952CC69}"/>
              </a:ext>
            </a:extLst>
          </p:cNvPr>
          <p:cNvSpPr txBox="1"/>
          <p:nvPr/>
        </p:nvSpPr>
        <p:spPr>
          <a:xfrm>
            <a:off x="8394853" y="5125446"/>
            <a:ext cx="1587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특허권을 가진 저자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>
                <a:latin typeface="+mj-ea"/>
                <a:ea typeface="+mj-ea"/>
              </a:rPr>
              <a:t>본인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23C7D2-004A-424B-B5A3-4E58F3638295}"/>
              </a:ext>
            </a:extLst>
          </p:cNvPr>
          <p:cNvSpPr txBox="1"/>
          <p:nvPr/>
        </p:nvSpPr>
        <p:spPr>
          <a:xfrm>
            <a:off x="3581399" y="2912068"/>
            <a:ext cx="1341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학술 사이트 운영자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758875-A01D-4407-B816-AF92C13FA50E}"/>
              </a:ext>
            </a:extLst>
          </p:cNvPr>
          <p:cNvSpPr txBox="1"/>
          <p:nvPr/>
        </p:nvSpPr>
        <p:spPr>
          <a:xfrm>
            <a:off x="9295652" y="2592798"/>
            <a:ext cx="1184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논문 인용자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611C6FF-C476-42A3-9B01-CEFA97D0C365}"/>
              </a:ext>
            </a:extLst>
          </p:cNvPr>
          <p:cNvSpPr txBox="1"/>
          <p:nvPr/>
        </p:nvSpPr>
        <p:spPr>
          <a:xfrm>
            <a:off x="1926152" y="3776407"/>
            <a:ext cx="1090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Monitor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12F779-9AAC-4AD1-99D5-E937AC883DD1}"/>
              </a:ext>
            </a:extLst>
          </p:cNvPr>
          <p:cNvSpPr txBox="1"/>
          <p:nvPr/>
        </p:nvSpPr>
        <p:spPr>
          <a:xfrm>
            <a:off x="1826999" y="1569013"/>
            <a:ext cx="127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Keep</a:t>
            </a:r>
          </a:p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satisfied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02BDF0-3FC0-4172-AE54-5CBD258C9E0E}"/>
              </a:ext>
            </a:extLst>
          </p:cNvPr>
          <p:cNvSpPr txBox="1"/>
          <p:nvPr/>
        </p:nvSpPr>
        <p:spPr>
          <a:xfrm>
            <a:off x="6376965" y="1569013"/>
            <a:ext cx="127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Engage&amp;</a:t>
            </a:r>
          </a:p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consult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9F6F4EF-053C-4CE1-A992-8A98B21B626F}"/>
              </a:ext>
            </a:extLst>
          </p:cNvPr>
          <p:cNvSpPr txBox="1"/>
          <p:nvPr/>
        </p:nvSpPr>
        <p:spPr>
          <a:xfrm>
            <a:off x="6376965" y="3771293"/>
            <a:ext cx="127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Keep</a:t>
            </a:r>
          </a:p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informed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733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Predictive Analysis2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B8A69B2-2419-4DAD-8AB0-7C3BF8CBA461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AA2AFC-FF60-4D9B-83B4-5CB4BA1E5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251" y="2211471"/>
            <a:ext cx="1080000" cy="10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6CCFAC-49FF-4583-BB85-304D263E6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070" y="3004680"/>
            <a:ext cx="1368018" cy="13680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7F5DD-7581-457B-AE53-24E7236FE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260" y="3902332"/>
            <a:ext cx="1080000" cy="1080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55CBE1C-3243-4CE8-A7E7-32261E037F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50" r="16106"/>
          <a:stretch/>
        </p:blipFill>
        <p:spPr>
          <a:xfrm>
            <a:off x="5253376" y="1533458"/>
            <a:ext cx="1080000" cy="7828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83A372-22F5-4EA7-8DC5-931FEC8C24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3354" y="3395143"/>
            <a:ext cx="1080000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36327D4-F268-4B1D-A941-2D22594A4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5079" y="4991068"/>
            <a:ext cx="108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98D3C4-511F-4CF3-B605-1E49E3B67F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2539" y="1156150"/>
            <a:ext cx="1080000" cy="108000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A523906-4EB0-425D-BF07-91DAE282D398}"/>
              </a:ext>
            </a:extLst>
          </p:cNvPr>
          <p:cNvCxnSpPr>
            <a:cxnSpLocks/>
          </p:cNvCxnSpPr>
          <p:nvPr/>
        </p:nvCxnSpPr>
        <p:spPr>
          <a:xfrm flipH="1" flipV="1">
            <a:off x="7863840" y="4588739"/>
            <a:ext cx="289561" cy="472381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D5023-D794-43A4-915A-32C7A5BFC5B7}"/>
              </a:ext>
            </a:extLst>
          </p:cNvPr>
          <p:cNvCxnSpPr>
            <a:cxnSpLocks/>
          </p:cNvCxnSpPr>
          <p:nvPr/>
        </p:nvCxnSpPr>
        <p:spPr>
          <a:xfrm flipH="1" flipV="1">
            <a:off x="2456329" y="3798921"/>
            <a:ext cx="1053825" cy="6798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4E20823-0DBB-48FD-8147-EB416A8A4985}"/>
              </a:ext>
            </a:extLst>
          </p:cNvPr>
          <p:cNvCxnSpPr>
            <a:cxnSpLocks/>
          </p:cNvCxnSpPr>
          <p:nvPr/>
        </p:nvCxnSpPr>
        <p:spPr>
          <a:xfrm>
            <a:off x="6096000" y="2662313"/>
            <a:ext cx="526224" cy="498898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DECC6FE-F43C-42D8-AC7C-5752F02227F0}"/>
              </a:ext>
            </a:extLst>
          </p:cNvPr>
          <p:cNvCxnSpPr>
            <a:cxnSpLocks/>
          </p:cNvCxnSpPr>
          <p:nvPr/>
        </p:nvCxnSpPr>
        <p:spPr>
          <a:xfrm flipH="1">
            <a:off x="7844984" y="2621703"/>
            <a:ext cx="264104" cy="373707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D747D82-CBAC-4FD8-A616-A26CE70997A9}"/>
              </a:ext>
            </a:extLst>
          </p:cNvPr>
          <p:cNvCxnSpPr>
            <a:cxnSpLocks/>
          </p:cNvCxnSpPr>
          <p:nvPr/>
        </p:nvCxnSpPr>
        <p:spPr>
          <a:xfrm flipH="1">
            <a:off x="8352729" y="2934789"/>
            <a:ext cx="1205522" cy="437947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ECCA516-6C5D-4A47-8763-CF3E634082E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8260128" y="3923212"/>
            <a:ext cx="1537132" cy="519120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9598210-1097-4FA2-8882-44145F527236}"/>
              </a:ext>
            </a:extLst>
          </p:cNvPr>
          <p:cNvCxnSpPr>
            <a:cxnSpLocks/>
          </p:cNvCxnSpPr>
          <p:nvPr/>
        </p:nvCxnSpPr>
        <p:spPr>
          <a:xfrm flipH="1">
            <a:off x="5311140" y="3853320"/>
            <a:ext cx="1305196" cy="0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AEFBBFA-81A0-4C07-A25F-CE65026F213D}"/>
              </a:ext>
            </a:extLst>
          </p:cNvPr>
          <p:cNvGrpSpPr/>
          <p:nvPr/>
        </p:nvGrpSpPr>
        <p:grpSpPr>
          <a:xfrm>
            <a:off x="2303928" y="1817117"/>
            <a:ext cx="2903797" cy="1314634"/>
            <a:chOff x="1958006" y="1817117"/>
            <a:chExt cx="3249720" cy="1314634"/>
          </a:xfrm>
        </p:grpSpPr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15A9B1DE-A76F-4165-B7A4-A8FF864CB753}"/>
                </a:ext>
              </a:extLst>
            </p:cNvPr>
            <p:cNvSpPr/>
            <p:nvPr/>
          </p:nvSpPr>
          <p:spPr>
            <a:xfrm>
              <a:off x="1994263" y="1817117"/>
              <a:ext cx="3213463" cy="1274426"/>
            </a:xfrm>
            <a:custGeom>
              <a:avLst/>
              <a:gdLst>
                <a:gd name="connsiteX0" fmla="*/ 3213463 w 3213463"/>
                <a:gd name="connsiteY0" fmla="*/ 11683 h 1274426"/>
                <a:gd name="connsiteX1" fmla="*/ 2290354 w 3213463"/>
                <a:gd name="connsiteY1" fmla="*/ 37809 h 1274426"/>
                <a:gd name="connsiteX2" fmla="*/ 1393371 w 3213463"/>
                <a:gd name="connsiteY2" fmla="*/ 325192 h 1274426"/>
                <a:gd name="connsiteX3" fmla="*/ 618308 w 3213463"/>
                <a:gd name="connsiteY3" fmla="*/ 769329 h 1274426"/>
                <a:gd name="connsiteX4" fmla="*/ 0 w 3213463"/>
                <a:gd name="connsiteY4" fmla="*/ 1274426 h 127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3463" h="1274426">
                  <a:moveTo>
                    <a:pt x="3213463" y="11683"/>
                  </a:moveTo>
                  <a:cubicBezTo>
                    <a:pt x="2903583" y="-1380"/>
                    <a:pt x="2593703" y="-14443"/>
                    <a:pt x="2290354" y="37809"/>
                  </a:cubicBezTo>
                  <a:cubicBezTo>
                    <a:pt x="1987005" y="90061"/>
                    <a:pt x="1672045" y="203272"/>
                    <a:pt x="1393371" y="325192"/>
                  </a:cubicBezTo>
                  <a:cubicBezTo>
                    <a:pt x="1114697" y="447112"/>
                    <a:pt x="850536" y="611123"/>
                    <a:pt x="618308" y="769329"/>
                  </a:cubicBezTo>
                  <a:cubicBezTo>
                    <a:pt x="386079" y="927535"/>
                    <a:pt x="193039" y="1100980"/>
                    <a:pt x="0" y="127442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화살표: 오른쪽 74">
              <a:extLst>
                <a:ext uri="{FF2B5EF4-FFF2-40B4-BE49-F238E27FC236}">
                  <a16:creationId xmlns:a16="http://schemas.microsoft.com/office/drawing/2014/main" id="{9A86E5EE-12A1-4FBD-AFF1-5FCF04F5BE85}"/>
                </a:ext>
              </a:extLst>
            </p:cNvPr>
            <p:cNvSpPr/>
            <p:nvPr/>
          </p:nvSpPr>
          <p:spPr>
            <a:xfrm rot="7864574">
              <a:off x="1958006" y="3086032"/>
              <a:ext cx="45719" cy="45719"/>
            </a:xfrm>
            <a:prstGeom prst="rightArrow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0B89432-27ED-4DFD-8777-68D7E8466D5C}"/>
              </a:ext>
            </a:extLst>
          </p:cNvPr>
          <p:cNvGrpSpPr/>
          <p:nvPr/>
        </p:nvGrpSpPr>
        <p:grpSpPr>
          <a:xfrm>
            <a:off x="2293935" y="4495799"/>
            <a:ext cx="5526361" cy="1234302"/>
            <a:chOff x="1856137" y="4495799"/>
            <a:chExt cx="5964160" cy="1234302"/>
          </a:xfrm>
        </p:grpSpPr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05084849-6C71-4BD0-B17A-9A87DA82313D}"/>
                </a:ext>
              </a:extLst>
            </p:cNvPr>
            <p:cNvSpPr/>
            <p:nvPr/>
          </p:nvSpPr>
          <p:spPr>
            <a:xfrm>
              <a:off x="1889760" y="4528457"/>
              <a:ext cx="5930537" cy="1201644"/>
            </a:xfrm>
            <a:custGeom>
              <a:avLst/>
              <a:gdLst>
                <a:gd name="connsiteX0" fmla="*/ 5930537 w 5930537"/>
                <a:gd name="connsiteY0" fmla="*/ 1071154 h 1201644"/>
                <a:gd name="connsiteX1" fmla="*/ 2386149 w 5930537"/>
                <a:gd name="connsiteY1" fmla="*/ 1105989 h 1201644"/>
                <a:gd name="connsiteX2" fmla="*/ 0 w 5930537"/>
                <a:gd name="connsiteY2" fmla="*/ 0 h 120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30537" h="1201644">
                  <a:moveTo>
                    <a:pt x="5930537" y="1071154"/>
                  </a:moveTo>
                  <a:cubicBezTo>
                    <a:pt x="4652554" y="1177834"/>
                    <a:pt x="3374572" y="1284515"/>
                    <a:pt x="2386149" y="1105989"/>
                  </a:cubicBezTo>
                  <a:cubicBezTo>
                    <a:pt x="1397726" y="927463"/>
                    <a:pt x="357051" y="194491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화살표: 오른쪽 77">
              <a:extLst>
                <a:ext uri="{FF2B5EF4-FFF2-40B4-BE49-F238E27FC236}">
                  <a16:creationId xmlns:a16="http://schemas.microsoft.com/office/drawing/2014/main" id="{C6808F46-6C86-4060-825C-5EB8DC2D2933}"/>
                </a:ext>
              </a:extLst>
            </p:cNvPr>
            <p:cNvSpPr/>
            <p:nvPr/>
          </p:nvSpPr>
          <p:spPr>
            <a:xfrm rot="12758719">
              <a:off x="1856137" y="4495799"/>
              <a:ext cx="45719" cy="50167"/>
            </a:xfrm>
            <a:prstGeom prst="rightArrow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C38DFA0-A866-4780-A676-016922D84321}"/>
              </a:ext>
            </a:extLst>
          </p:cNvPr>
          <p:cNvSpPr txBox="1"/>
          <p:nvPr/>
        </p:nvSpPr>
        <p:spPr>
          <a:xfrm>
            <a:off x="534534" y="4337498"/>
            <a:ext cx="159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논문저자 </a:t>
            </a:r>
            <a:r>
              <a:rPr lang="en-US" altLang="ko-KR" b="1" dirty="0">
                <a:latin typeface="+mj-ea"/>
                <a:ea typeface="+mj-ea"/>
              </a:rPr>
              <a:t>&amp; </a:t>
            </a:r>
            <a:r>
              <a:rPr lang="ko-KR" altLang="en-US" b="1" dirty="0">
                <a:latin typeface="+mj-ea"/>
                <a:ea typeface="+mj-ea"/>
              </a:rPr>
              <a:t>논문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DD00E1F-21D5-478F-9B32-B26E59ECF5D5}"/>
              </a:ext>
            </a:extLst>
          </p:cNvPr>
          <p:cNvSpPr txBox="1"/>
          <p:nvPr/>
        </p:nvSpPr>
        <p:spPr>
          <a:xfrm>
            <a:off x="3569337" y="4354746"/>
            <a:ext cx="1537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다양한 학술저널사이트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9538AB-B74D-4E64-9774-D843CEE0959F}"/>
              </a:ext>
            </a:extLst>
          </p:cNvPr>
          <p:cNvSpPr txBox="1"/>
          <p:nvPr/>
        </p:nvSpPr>
        <p:spPr>
          <a:xfrm>
            <a:off x="6670066" y="4337498"/>
            <a:ext cx="153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MUTATIO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7AD1DDB-C009-4217-A453-208BFA16754B}"/>
              </a:ext>
            </a:extLst>
          </p:cNvPr>
          <p:cNvSpPr txBox="1"/>
          <p:nvPr/>
        </p:nvSpPr>
        <p:spPr>
          <a:xfrm>
            <a:off x="7736513" y="6048573"/>
            <a:ext cx="153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연구원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0AF11EE-8EC5-4EEA-9855-CCB6412B3153}"/>
              </a:ext>
            </a:extLst>
          </p:cNvPr>
          <p:cNvSpPr txBox="1"/>
          <p:nvPr/>
        </p:nvSpPr>
        <p:spPr>
          <a:xfrm>
            <a:off x="9568694" y="4991068"/>
            <a:ext cx="153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대학</a:t>
            </a:r>
            <a:r>
              <a:rPr lang="en-US" altLang="ko-KR" b="1" dirty="0">
                <a:latin typeface="+mj-ea"/>
                <a:ea typeface="+mj-ea"/>
              </a:rPr>
              <a:t>/</a:t>
            </a:r>
            <a:r>
              <a:rPr lang="ko-KR" altLang="en-US" b="1" dirty="0">
                <a:latin typeface="+mj-ea"/>
                <a:ea typeface="+mj-ea"/>
              </a:rPr>
              <a:t>대학원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9BE5CF5-BCB3-4B50-977B-DBEF35CD6FCB}"/>
              </a:ext>
            </a:extLst>
          </p:cNvPr>
          <p:cNvSpPr txBox="1"/>
          <p:nvPr/>
        </p:nvSpPr>
        <p:spPr>
          <a:xfrm>
            <a:off x="9558251" y="2932794"/>
            <a:ext cx="1069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대학원생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F2754AF-ACF3-4A01-94BC-A1E0C528C3FA}"/>
              </a:ext>
            </a:extLst>
          </p:cNvPr>
          <p:cNvSpPr txBox="1"/>
          <p:nvPr/>
        </p:nvSpPr>
        <p:spPr>
          <a:xfrm>
            <a:off x="7787760" y="2179614"/>
            <a:ext cx="1069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일반학생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F98580-1576-4E27-855E-E090693B1199}"/>
              </a:ext>
            </a:extLst>
          </p:cNvPr>
          <p:cNvSpPr txBox="1"/>
          <p:nvPr/>
        </p:nvSpPr>
        <p:spPr>
          <a:xfrm>
            <a:off x="5238718" y="2210913"/>
            <a:ext cx="1136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논문 인용자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21613B6C-01C2-4A85-B236-0D248811B3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788" y="3201106"/>
            <a:ext cx="1080000" cy="1080000"/>
          </a:xfrm>
          <a:prstGeom prst="rect">
            <a:avLst/>
          </a:prstGeom>
          <a:solidFill>
            <a:srgbClr val="F7FCFF"/>
          </a:solidFill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3422EDD8-ED21-481D-A306-4435627C2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209" y="2921885"/>
            <a:ext cx="1080000" cy="1080000"/>
          </a:xfrm>
          <a:prstGeom prst="rect">
            <a:avLst/>
          </a:prstGeom>
          <a:solidFill>
            <a:srgbClr val="F7FCFF"/>
          </a:solidFill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C628FDA-3421-42B3-88EB-F4FB4ACD3C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7195" y="3337511"/>
            <a:ext cx="922820" cy="9228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20E893-DF1B-4643-9FAB-748CB7A32DA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349"/>
          <a:stretch/>
        </p:blipFill>
        <p:spPr>
          <a:xfrm>
            <a:off x="364908" y="3206929"/>
            <a:ext cx="1011421" cy="1080000"/>
          </a:xfrm>
          <a:prstGeom prst="rect">
            <a:avLst/>
          </a:prstGeom>
          <a:solidFill>
            <a:srgbClr val="F7FCFF"/>
          </a:solidFill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AE5132-A8E4-46F3-8B28-92FBBFDA9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5292" y="1209097"/>
            <a:ext cx="834678" cy="83467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BA0A1A8-A22C-40DF-AE65-9F79EF734DA6}"/>
              </a:ext>
            </a:extLst>
          </p:cNvPr>
          <p:cNvSpPr txBox="1"/>
          <p:nvPr/>
        </p:nvSpPr>
        <p:spPr>
          <a:xfrm>
            <a:off x="1122148" y="2050808"/>
            <a:ext cx="1011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정부기관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A6EDB71-DF93-4F9B-AC4B-A9FD0C168B56}"/>
              </a:ext>
            </a:extLst>
          </p:cNvPr>
          <p:cNvCxnSpPr>
            <a:cxnSpLocks/>
          </p:cNvCxnSpPr>
          <p:nvPr/>
        </p:nvCxnSpPr>
        <p:spPr>
          <a:xfrm>
            <a:off x="1605493" y="2473870"/>
            <a:ext cx="0" cy="573126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A5F7FB2-55CE-40F6-A71D-42AC61B9E88E}"/>
              </a:ext>
            </a:extLst>
          </p:cNvPr>
          <p:cNvCxnSpPr>
            <a:cxnSpLocks/>
          </p:cNvCxnSpPr>
          <p:nvPr/>
        </p:nvCxnSpPr>
        <p:spPr>
          <a:xfrm>
            <a:off x="2151639" y="2264363"/>
            <a:ext cx="1501571" cy="942566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A6155A4-E8B2-40B7-8268-7D4FFD3787CB}"/>
              </a:ext>
            </a:extLst>
          </p:cNvPr>
          <p:cNvGrpSpPr/>
          <p:nvPr/>
        </p:nvGrpSpPr>
        <p:grpSpPr>
          <a:xfrm>
            <a:off x="2183363" y="1670180"/>
            <a:ext cx="4343423" cy="1787451"/>
            <a:chOff x="2183363" y="1670180"/>
            <a:chExt cx="4343423" cy="1787451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5470F698-E2FA-4D9E-8768-EB724331034D}"/>
                </a:ext>
              </a:extLst>
            </p:cNvPr>
            <p:cNvSpPr/>
            <p:nvPr/>
          </p:nvSpPr>
          <p:spPr>
            <a:xfrm>
              <a:off x="2183363" y="1670180"/>
              <a:ext cx="4301413" cy="1754155"/>
            </a:xfrm>
            <a:custGeom>
              <a:avLst/>
              <a:gdLst>
                <a:gd name="connsiteX0" fmla="*/ 0 w 4301413"/>
                <a:gd name="connsiteY0" fmla="*/ 0 h 1754155"/>
                <a:gd name="connsiteX1" fmla="*/ 2733870 w 4301413"/>
                <a:gd name="connsiteY1" fmla="*/ 979714 h 1754155"/>
                <a:gd name="connsiteX2" fmla="*/ 4301413 w 4301413"/>
                <a:gd name="connsiteY2" fmla="*/ 1754155 h 175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1413" h="1754155">
                  <a:moveTo>
                    <a:pt x="0" y="0"/>
                  </a:moveTo>
                  <a:cubicBezTo>
                    <a:pt x="1008484" y="343677"/>
                    <a:pt x="2016968" y="687355"/>
                    <a:pt x="2733870" y="979714"/>
                  </a:cubicBezTo>
                  <a:cubicBezTo>
                    <a:pt x="3450772" y="1272073"/>
                    <a:pt x="3876092" y="1513114"/>
                    <a:pt x="4301413" y="17541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6F79F60A-AA06-46DF-A04F-0ACD18CC5401}"/>
                </a:ext>
              </a:extLst>
            </p:cNvPr>
            <p:cNvSpPr/>
            <p:nvPr/>
          </p:nvSpPr>
          <p:spPr>
            <a:xfrm rot="1744574">
              <a:off x="6481067" y="3416779"/>
              <a:ext cx="45719" cy="40852"/>
            </a:xfrm>
            <a:prstGeom prst="rightArrow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193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UML (USE CASE)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2D9524D-FF5B-481A-9A77-5A947CC6F174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8FCBEA-C4DC-437F-BE1D-8D79D9655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1" y="1084964"/>
            <a:ext cx="10033000" cy="527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51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15888C7-215E-45BD-8645-11A7BBFCD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21" y="1159261"/>
            <a:ext cx="7534179" cy="5192432"/>
          </a:xfrm>
          <a:prstGeom prst="rect">
            <a:avLst/>
          </a:prstGeom>
        </p:spPr>
      </p:pic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Story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Board(home)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6265DAC-68D9-4697-811E-31A3721D71BF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19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50"/>
            <a:ext cx="3168000" cy="47571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급부상 논문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한 해 동안 많은 관심을 받은 이슈를 이미지와 함께 클릭 시 관련 논문들의 키워드와 정보를 제공해준다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로그인 및 메뉴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[      ]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로그인 화면으로 이동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[      ]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메뉴창을 불러옴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페이지 이동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뉴스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매일 새로 올라오는 저널 출력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추천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자주 찾는 저널사이트 소개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저널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전체적인 논문의 내용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소개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사이트 소개 및 위치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검색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사용자 입력 키워드에 맞는 논문 출력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오늘의 토픽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근래에 많은 검색이 이루어지는 논문추천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새로 들어온 논문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번에 뉴스와 같은 역할을  함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단지 가장 상위권 데이터를  선택적으로  보여줌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1F19A8E-6759-48B3-BD87-CF5759FBEAB8}"/>
              </a:ext>
            </a:extLst>
          </p:cNvPr>
          <p:cNvSpPr/>
          <p:nvPr/>
        </p:nvSpPr>
        <p:spPr>
          <a:xfrm>
            <a:off x="1152622" y="1041712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21FAC0C-E8D9-453B-94B8-C7F8C0783CD9}"/>
              </a:ext>
            </a:extLst>
          </p:cNvPr>
          <p:cNvSpPr/>
          <p:nvPr/>
        </p:nvSpPr>
        <p:spPr>
          <a:xfrm>
            <a:off x="6674630" y="253737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0F6C9E-B766-4BA4-B88F-4425A151F048}"/>
              </a:ext>
            </a:extLst>
          </p:cNvPr>
          <p:cNvSpPr/>
          <p:nvPr/>
        </p:nvSpPr>
        <p:spPr>
          <a:xfrm>
            <a:off x="1349819" y="2906895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4202B2D-CDB1-42AB-9D79-BDA94F7EAF72}"/>
              </a:ext>
            </a:extLst>
          </p:cNvPr>
          <p:cNvSpPr/>
          <p:nvPr/>
        </p:nvSpPr>
        <p:spPr>
          <a:xfrm>
            <a:off x="1731986" y="3611113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60FFFB7-9B7C-4E48-A11A-076BB48E4F3C}"/>
              </a:ext>
            </a:extLst>
          </p:cNvPr>
          <p:cNvSpPr/>
          <p:nvPr/>
        </p:nvSpPr>
        <p:spPr>
          <a:xfrm>
            <a:off x="1332622" y="448070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22A114E-ED59-4271-82E0-D3F6947B4596}"/>
              </a:ext>
            </a:extLst>
          </p:cNvPr>
          <p:cNvSpPr/>
          <p:nvPr/>
        </p:nvSpPr>
        <p:spPr>
          <a:xfrm>
            <a:off x="5417551" y="448070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402E7FB-61FD-4C2D-937F-F04F1EE61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906" y="2851174"/>
            <a:ext cx="271494" cy="2599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CD5B87-52E9-4DBC-819F-B345DF1C4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472" y="3162300"/>
            <a:ext cx="246743" cy="1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00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0"/>
            <a:ext cx="396240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4B1E59E-70AD-4DC5-8EDC-34A198630CBD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9557A-C1A8-4B93-AE67-9A00C4B0F33C}"/>
              </a:ext>
            </a:extLst>
          </p:cNvPr>
          <p:cNvSpPr txBox="1"/>
          <p:nvPr/>
        </p:nvSpPr>
        <p:spPr>
          <a:xfrm>
            <a:off x="4313872" y="1895177"/>
            <a:ext cx="3509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3. WHY </a:t>
            </a:r>
            <a:r>
              <a:rPr lang="en-US" altLang="ko-KR" dirty="0">
                <a:latin typeface="+mn-ea"/>
                <a:ea typeface="+mn-ea"/>
              </a:rPr>
              <a:t>------------------------ p.5</a:t>
            </a:r>
            <a:endParaRPr lang="en-US" altLang="ko-KR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문제분석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B0F4F3-9070-40C2-BB43-28EF208519C2}"/>
              </a:ext>
            </a:extLst>
          </p:cNvPr>
          <p:cNvSpPr txBox="1"/>
          <p:nvPr/>
        </p:nvSpPr>
        <p:spPr>
          <a:xfrm>
            <a:off x="4313872" y="1049506"/>
            <a:ext cx="3509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2. PROBLEM </a:t>
            </a:r>
            <a:r>
              <a:rPr lang="en-US" altLang="ko-KR" dirty="0">
                <a:latin typeface="+mn-ea"/>
                <a:ea typeface="+mn-ea"/>
              </a:rPr>
              <a:t>--------------- p.4</a:t>
            </a:r>
            <a:br>
              <a:rPr lang="en-US" altLang="ko-KR" sz="2400" b="1" dirty="0">
                <a:latin typeface="+mn-ea"/>
                <a:ea typeface="+mn-ea"/>
              </a:rPr>
            </a:br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문제정의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CD3BB0-58A4-4544-A35C-DB394D773E06}"/>
              </a:ext>
            </a:extLst>
          </p:cNvPr>
          <p:cNvSpPr txBox="1"/>
          <p:nvPr/>
        </p:nvSpPr>
        <p:spPr>
          <a:xfrm>
            <a:off x="4313872" y="203835"/>
            <a:ext cx="3509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1. Feasibility Study</a:t>
            </a:r>
            <a:r>
              <a:rPr lang="en-US" altLang="ko-KR" dirty="0">
                <a:latin typeface="+mn-ea"/>
                <a:ea typeface="+mn-ea"/>
              </a:rPr>
              <a:t> -- p.3</a:t>
            </a:r>
            <a:br>
              <a:rPr lang="en-US" altLang="ko-KR" sz="2400" b="1" dirty="0">
                <a:latin typeface="+mn-ea"/>
                <a:ea typeface="+mn-ea"/>
              </a:rPr>
            </a:br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타당성 조사 목록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3C5B97-CFDF-47F9-88D8-6F72E994E0CC}"/>
              </a:ext>
            </a:extLst>
          </p:cNvPr>
          <p:cNvSpPr txBox="1"/>
          <p:nvPr/>
        </p:nvSpPr>
        <p:spPr>
          <a:xfrm>
            <a:off x="4313872" y="2740848"/>
            <a:ext cx="3509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4. WHAT </a:t>
            </a:r>
            <a:r>
              <a:rPr lang="en-US" altLang="ko-KR" dirty="0">
                <a:latin typeface="+mn-ea"/>
                <a:ea typeface="+mn-ea"/>
              </a:rPr>
              <a:t>--------------------- p.6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문제정의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Cultural Feasibility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9A54D1-AB50-4DA0-8628-E610DB8C9956}"/>
              </a:ext>
            </a:extLst>
          </p:cNvPr>
          <p:cNvSpPr txBox="1"/>
          <p:nvPr/>
        </p:nvSpPr>
        <p:spPr>
          <a:xfrm>
            <a:off x="4313872" y="3863519"/>
            <a:ext cx="35098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5. HOW</a:t>
            </a:r>
            <a:r>
              <a:rPr lang="en-US" altLang="ko-KR" dirty="0">
                <a:latin typeface="+mn-ea"/>
                <a:ea typeface="+mn-ea"/>
              </a:rPr>
              <a:t> ------------------------ p.8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벤치마킹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시스템 구성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품질 측정 알고리즘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정보수집 기술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Technical Feasibility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Economic Feasibility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Operational Feasibility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DBA2F8-8516-42AA-BFA6-B11DA8793DBD}"/>
              </a:ext>
            </a:extLst>
          </p:cNvPr>
          <p:cNvSpPr txBox="1"/>
          <p:nvPr/>
        </p:nvSpPr>
        <p:spPr>
          <a:xfrm>
            <a:off x="7996643" y="3292481"/>
            <a:ext cx="3820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8. Schedule</a:t>
            </a:r>
            <a:r>
              <a:rPr lang="en-US" altLang="ko-KR" dirty="0">
                <a:latin typeface="+mn-ea"/>
                <a:ea typeface="+mn-ea"/>
              </a:rPr>
              <a:t> ------------------ p.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schedule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Schedule Feasibility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9B7C9D-AA75-4041-AF68-655DE875244A}"/>
              </a:ext>
            </a:extLst>
          </p:cNvPr>
          <p:cNvSpPr txBox="1"/>
          <p:nvPr/>
        </p:nvSpPr>
        <p:spPr>
          <a:xfrm>
            <a:off x="7996643" y="4406318"/>
            <a:ext cx="38208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9. More…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Legal Feasibility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2B73C-9C9A-4FF8-8586-7D240FFD0E7A}"/>
              </a:ext>
            </a:extLst>
          </p:cNvPr>
          <p:cNvSpPr txBox="1"/>
          <p:nvPr/>
        </p:nvSpPr>
        <p:spPr>
          <a:xfrm>
            <a:off x="7996643" y="203835"/>
            <a:ext cx="3820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6. Stakeholder</a:t>
            </a:r>
            <a:r>
              <a:rPr lang="en-US" altLang="ko-KR" dirty="0">
                <a:latin typeface="+mn-ea"/>
                <a:ea typeface="+mn-ea"/>
              </a:rPr>
              <a:t> -------------- p.15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Stakeholder Elicitation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Predictive Analysis1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Predictive Analysis2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Stakeholder UML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34985-A0E6-4772-96D3-21C63412DFE6}"/>
              </a:ext>
            </a:extLst>
          </p:cNvPr>
          <p:cNvSpPr txBox="1"/>
          <p:nvPr/>
        </p:nvSpPr>
        <p:spPr>
          <a:xfrm>
            <a:off x="7996644" y="1895177"/>
            <a:ext cx="38208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7. </a:t>
            </a:r>
            <a:r>
              <a:rPr lang="en-US" altLang="ko-KR" sz="2200" b="1" dirty="0">
                <a:latin typeface="+mn-ea"/>
                <a:ea typeface="+mn-ea"/>
              </a:rPr>
              <a:t>Software </a:t>
            </a:r>
            <a:r>
              <a:rPr lang="en-US" altLang="ko-KR" sz="2200" b="1" dirty="0" err="1">
                <a:latin typeface="+mn-ea"/>
                <a:ea typeface="+mn-ea"/>
              </a:rPr>
              <a:t>Prototypin</a:t>
            </a:r>
            <a:r>
              <a:rPr lang="en-US" altLang="ko-KR" dirty="0">
                <a:latin typeface="+mn-ea"/>
                <a:ea typeface="+mn-ea"/>
              </a:rPr>
              <a:t>--p.19</a:t>
            </a:r>
            <a:endParaRPr lang="en-US" altLang="ko-KR" sz="2200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Story Board (</a:t>
            </a:r>
            <a:r>
              <a:rPr lang="ko-KR" altLang="en-US" sz="1800" b="1" dirty="0">
                <a:latin typeface="+mn-ea"/>
                <a:ea typeface="+mn-ea"/>
              </a:rPr>
              <a:t>웹 화면</a:t>
            </a:r>
            <a:r>
              <a:rPr lang="en-US" altLang="ko-KR" sz="1800" b="1" dirty="0">
                <a:latin typeface="+mn-ea"/>
                <a:ea typeface="+mn-ea"/>
              </a:rPr>
              <a:t>)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Crawling Code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Database</a:t>
            </a:r>
          </a:p>
        </p:txBody>
      </p:sp>
    </p:spTree>
    <p:extLst>
      <p:ext uri="{BB962C8B-B14F-4D97-AF65-F5344CB8AC3E}">
        <p14:creationId xmlns:p14="http://schemas.microsoft.com/office/powerpoint/2010/main" val="3868802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–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Story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Board(home)</a:t>
            </a:r>
            <a:endParaRPr sz="20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8DC60D0-9060-45F1-AC3A-6ED14A7F55D4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50"/>
            <a:ext cx="3168000" cy="4668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1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유명저널사이트 연결</a:t>
            </a:r>
            <a:br>
              <a:rPr lang="en-US" altLang="ko-KR" sz="11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1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저널사이트에 직접적으로 연결</a:t>
            </a:r>
            <a:r>
              <a:rPr lang="en-US" altLang="ko-KR" sz="11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r>
              <a:rPr lang="ko-KR" altLang="en-US" sz="11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저작권 문의</a:t>
            </a:r>
            <a:br>
              <a:rPr lang="en-US" altLang="ko-KR" sz="11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1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논문의 저작권 관련 서비스를 제공함</a:t>
            </a:r>
            <a:endParaRPr lang="en-US" altLang="ko-KR" sz="11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1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학술지 등록</a:t>
            </a:r>
            <a:br>
              <a:rPr lang="en-US" altLang="ko-KR" sz="11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1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타 학술지 사이트 대신 해당 플랫폼에 논문을 직접 출간</a:t>
            </a:r>
            <a:r>
              <a:rPr lang="en-US" altLang="ko-KR" sz="11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r>
              <a:rPr lang="ko-KR" altLang="en-US" sz="11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어플 정보</a:t>
            </a:r>
            <a:br>
              <a:rPr lang="en-US" altLang="ko-KR" sz="11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1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이름</a:t>
            </a:r>
            <a:r>
              <a:rPr lang="en-US" altLang="ko-KR" sz="11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위치</a:t>
            </a:r>
            <a:r>
              <a:rPr lang="en-US" altLang="ko-KR" sz="11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연락처 등 어플의 정보 기재</a:t>
            </a:r>
            <a:endParaRPr lang="en-US" altLang="ko-KR" sz="11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C3B043-27CD-4FAA-BD67-9AFA41336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90" y="1103009"/>
            <a:ext cx="7956910" cy="5217589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A8249159-6F26-4D5E-B373-A9FBB207A66F}"/>
              </a:ext>
            </a:extLst>
          </p:cNvPr>
          <p:cNvSpPr/>
          <p:nvPr/>
        </p:nvSpPr>
        <p:spPr>
          <a:xfrm>
            <a:off x="2806535" y="117001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FC6BAA0-E6D5-434D-8D69-605335C7D60C}"/>
              </a:ext>
            </a:extLst>
          </p:cNvPr>
          <p:cNvSpPr/>
          <p:nvPr/>
        </p:nvSpPr>
        <p:spPr>
          <a:xfrm>
            <a:off x="1021825" y="4060211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F62360B-962A-413A-B71E-659BF9815963}"/>
              </a:ext>
            </a:extLst>
          </p:cNvPr>
          <p:cNvSpPr/>
          <p:nvPr/>
        </p:nvSpPr>
        <p:spPr>
          <a:xfrm>
            <a:off x="5857476" y="4060211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296F98C-1CBB-4DF2-B8AA-6FCE39500F15}"/>
              </a:ext>
            </a:extLst>
          </p:cNvPr>
          <p:cNvSpPr/>
          <p:nvPr/>
        </p:nvSpPr>
        <p:spPr>
          <a:xfrm>
            <a:off x="295371" y="5574991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418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Story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Board(Journals)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5B8D5DA-0BDB-4D3F-8FCE-B50E352045BD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21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49"/>
            <a:ext cx="3168000" cy="467020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세부검색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더욱 상세한 </a:t>
            </a: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겸색결과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도출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원문유무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원문 </a:t>
            </a: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제공처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등재정보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주제 분류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발행연도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저자 등의 옵션이 존재함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저널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DB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에서 추출한 내용을 테이블 형태로 출력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 제목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키워드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 품질 수치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논문이 기재된 사이트의 링크를 확인할 수 있음</a:t>
            </a:r>
            <a:endParaRPr lang="en-US" altLang="ko-KR" sz="1200" b="1" dirty="0" err="1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814EBD-A25F-4C37-9E43-61AE96596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70" y="1187777"/>
            <a:ext cx="7629429" cy="518645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74F2946-FFF5-4749-B379-DE1A1D44C7D0}"/>
              </a:ext>
            </a:extLst>
          </p:cNvPr>
          <p:cNvSpPr/>
          <p:nvPr/>
        </p:nvSpPr>
        <p:spPr>
          <a:xfrm>
            <a:off x="458863" y="270736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4F0128C-E007-4E1B-B37F-E2D1C2467427}"/>
              </a:ext>
            </a:extLst>
          </p:cNvPr>
          <p:cNvSpPr/>
          <p:nvPr/>
        </p:nvSpPr>
        <p:spPr>
          <a:xfrm>
            <a:off x="4421258" y="270736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764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Story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Board(way to come)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68F983F-3623-43FF-8B66-0D0D1B3F7D0A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22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50"/>
            <a:ext cx="3168000" cy="4757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사이트맵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회사  개요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회사 위치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API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를 활용한 지도 사용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6BA4E1-3259-4C24-9D39-9CAC19568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00" y="1074650"/>
            <a:ext cx="8071700" cy="5298129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9CD8A3B-519D-47F2-A419-2752C52D5334}"/>
              </a:ext>
            </a:extLst>
          </p:cNvPr>
          <p:cNvSpPr/>
          <p:nvPr/>
        </p:nvSpPr>
        <p:spPr>
          <a:xfrm>
            <a:off x="261738" y="206007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6E3130D-CBB2-49FB-8F22-B23FB48AD9AD}"/>
              </a:ext>
            </a:extLst>
          </p:cNvPr>
          <p:cNvSpPr/>
          <p:nvPr/>
        </p:nvSpPr>
        <p:spPr>
          <a:xfrm>
            <a:off x="2518976" y="206007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597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Story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Board(login)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4DC5BB6-673A-424F-897D-6B1E1F9E1F2E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23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9118189" y="1187776"/>
            <a:ext cx="2778440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9188165" y="1291473"/>
            <a:ext cx="2586512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9188165" y="1599250"/>
            <a:ext cx="2586512" cy="46872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로그인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ID,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 입력란이 존재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join: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회원가입 페이지 이동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forgetPw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 찾기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회원가입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아이디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이름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생년월일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(2)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의 입력란 존재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JOIN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버튼은 회원가입과 동시에 로그인 화면으로 </a:t>
            </a: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돌아감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FA440F-2EC3-4FD0-B19A-74198348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58" y="1187775"/>
            <a:ext cx="8627691" cy="514007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579AEF-CD8B-4F09-917E-5E4557876F90}"/>
              </a:ext>
            </a:extLst>
          </p:cNvPr>
          <p:cNvSpPr/>
          <p:nvPr/>
        </p:nvSpPr>
        <p:spPr>
          <a:xfrm>
            <a:off x="5541674" y="284895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037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Story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Board(join)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4DC5BB6-673A-424F-897D-6B1E1F9E1F2E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24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9118189" y="1187776"/>
            <a:ext cx="2778440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9188165" y="1291473"/>
            <a:ext cx="2586512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9188165" y="1599250"/>
            <a:ext cx="2586512" cy="46872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로그인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ID,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 입력란이 존재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join: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회원가입 페이지 이동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forgetPw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 찾기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회원가입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아이디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이름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생년월일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(2)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의 입력란 존재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JOIN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버튼은 회원가입과 동시에 로그인 화면으로 </a:t>
            </a: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돌아감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B12371-37D4-44D2-86A6-DDD96B311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5" r="10778"/>
          <a:stretch/>
        </p:blipFill>
        <p:spPr>
          <a:xfrm>
            <a:off x="193725" y="1126929"/>
            <a:ext cx="8521650" cy="525321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579AEF-CD8B-4F09-917E-5E4557876F90}"/>
              </a:ext>
            </a:extLst>
          </p:cNvPr>
          <p:cNvSpPr/>
          <p:nvPr/>
        </p:nvSpPr>
        <p:spPr>
          <a:xfrm>
            <a:off x="2209800" y="194200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92950B-552A-4712-A512-5E30A5EF0F74}"/>
              </a:ext>
            </a:extLst>
          </p:cNvPr>
          <p:cNvSpPr/>
          <p:nvPr/>
        </p:nvSpPr>
        <p:spPr>
          <a:xfrm>
            <a:off x="2191041" y="2608623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210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–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Crawling Code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5AE69C3-1801-46B9-9390-E4F2CC3F9229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9F08FF-D9EC-44D0-8BB7-9B7E7621F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578" y="1493017"/>
            <a:ext cx="8937590" cy="416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54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–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Crawling Code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40F034F-F6EB-4425-BB80-E7B9EDF5EDB3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26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F60729-3693-45A9-BC05-AFB482CE3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868"/>
          <a:stretch/>
        </p:blipFill>
        <p:spPr>
          <a:xfrm>
            <a:off x="1788809" y="1207098"/>
            <a:ext cx="3896269" cy="34015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E7DA05-BBD4-4DE9-A7D4-76691D80C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13"/>
          <a:stretch/>
        </p:blipFill>
        <p:spPr>
          <a:xfrm>
            <a:off x="6388231" y="1207098"/>
            <a:ext cx="3896269" cy="34015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7C6709-3323-480B-9CC7-C74D02AFF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954" y="4983066"/>
            <a:ext cx="6554115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02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–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Crawling Code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25B4CCB-231C-4FCD-A9DC-5BD8CF01BC99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6E4A88-4C01-4AF5-A739-F32D683CF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986" y="1477609"/>
            <a:ext cx="4980065" cy="367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14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–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Database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BAC3309-11E0-412C-BBDF-DE2E43084A1B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950B39-0F04-46E8-B4E3-0544D13A6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90" y="1111109"/>
            <a:ext cx="6896820" cy="524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21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8.Schedule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FB89EE4-C2F5-4572-AFE2-2CFE1797BA76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29</a:t>
            </a:fld>
            <a:endParaRPr lang="ko-KR" altLang="en-US"/>
          </a:p>
        </p:txBody>
      </p:sp>
      <p:graphicFrame>
        <p:nvGraphicFramePr>
          <p:cNvPr id="15" name="표 38">
            <a:extLst>
              <a:ext uri="{FF2B5EF4-FFF2-40B4-BE49-F238E27FC236}">
                <a16:creationId xmlns:a16="http://schemas.microsoft.com/office/drawing/2014/main" id="{956AEA71-E4FE-4CC4-A135-A7C365377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944539"/>
              </p:ext>
            </p:extLst>
          </p:nvPr>
        </p:nvGraphicFramePr>
        <p:xfrm>
          <a:off x="1840710" y="1380787"/>
          <a:ext cx="8510580" cy="4545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372">
                  <a:extLst>
                    <a:ext uri="{9D8B030D-6E8A-4147-A177-3AD203B41FA5}">
                      <a16:colId xmlns:a16="http://schemas.microsoft.com/office/drawing/2014/main" val="149616073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707725428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72362216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697384733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881327330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19677558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098548049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459421603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479721036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442033855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57626988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030447500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474461220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386600129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1544617519"/>
                    </a:ext>
                  </a:extLst>
                </a:gridCol>
              </a:tblGrid>
              <a:tr h="562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02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03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04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05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06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07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08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09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98637"/>
                  </a:ext>
                </a:extLst>
              </a:tr>
              <a:tr h="398329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116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5F16FD-6252-42B6-B923-53444B33BD77}"/>
              </a:ext>
            </a:extLst>
          </p:cNvPr>
          <p:cNvGrpSpPr/>
          <p:nvPr/>
        </p:nvGrpSpPr>
        <p:grpSpPr>
          <a:xfrm>
            <a:off x="1840711" y="2021984"/>
            <a:ext cx="2259064" cy="527360"/>
            <a:chOff x="271018" y="2310432"/>
            <a:chExt cx="1627915" cy="52736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A7D340D-0227-4C15-9889-FB8045A131AF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9EF27E-F187-490B-8840-8D5AD2E96CCD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726103-E0AB-42DA-AE23-AEB2FB2724BD}"/>
                </a:ext>
              </a:extLst>
            </p:cNvPr>
            <p:cNvSpPr/>
            <p:nvPr/>
          </p:nvSpPr>
          <p:spPr>
            <a:xfrm>
              <a:off x="271018" y="2310432"/>
              <a:ext cx="688397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계획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AEA6A2-7057-4CE5-AADC-BBC9766EDA99}"/>
              </a:ext>
            </a:extLst>
          </p:cNvPr>
          <p:cNvGrpSpPr/>
          <p:nvPr/>
        </p:nvGrpSpPr>
        <p:grpSpPr>
          <a:xfrm>
            <a:off x="3553051" y="2673220"/>
            <a:ext cx="1114212" cy="527360"/>
            <a:chOff x="271018" y="2310432"/>
            <a:chExt cx="1627915" cy="52736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D73551A-D876-4334-9541-52ABB9B175AB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30D9151-DB04-44BC-BD04-FB8E1788A354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B6AA30-47C0-407B-A054-F737132BE5FC}"/>
                </a:ext>
              </a:extLst>
            </p:cNvPr>
            <p:cNvSpPr/>
            <p:nvPr/>
          </p:nvSpPr>
          <p:spPr>
            <a:xfrm>
              <a:off x="271018" y="2310432"/>
              <a:ext cx="331973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분석</a:t>
              </a:r>
              <a:endParaRPr lang="en-US" altLang="ko-KR" sz="1100" b="1" dirty="0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9490DA0-E2B2-4490-9A18-82B3B2308DA3}"/>
              </a:ext>
            </a:extLst>
          </p:cNvPr>
          <p:cNvGrpSpPr/>
          <p:nvPr/>
        </p:nvGrpSpPr>
        <p:grpSpPr>
          <a:xfrm>
            <a:off x="4118622" y="3280927"/>
            <a:ext cx="1114213" cy="527360"/>
            <a:chOff x="271018" y="2310432"/>
            <a:chExt cx="1627915" cy="52736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D716F74-5449-41BF-B407-153FEDB28893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E153CA6-2126-465D-BE43-AC59DAA7CE83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5D15096-A313-4146-8F25-AD45C8671A41}"/>
                </a:ext>
              </a:extLst>
            </p:cNvPr>
            <p:cNvSpPr/>
            <p:nvPr/>
          </p:nvSpPr>
          <p:spPr>
            <a:xfrm>
              <a:off x="271018" y="2310432"/>
              <a:ext cx="443779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설계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8E540DA-6330-40D5-8142-BA86A03BCBB5}"/>
              </a:ext>
            </a:extLst>
          </p:cNvPr>
          <p:cNvGrpSpPr/>
          <p:nvPr/>
        </p:nvGrpSpPr>
        <p:grpSpPr>
          <a:xfrm>
            <a:off x="5246442" y="3837025"/>
            <a:ext cx="3378988" cy="527360"/>
            <a:chOff x="271018" y="2310432"/>
            <a:chExt cx="1627915" cy="52736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ACD267-1221-4193-91B4-BF8358B91660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DECE597-5067-440A-BFA6-27A4ADDBA1C8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9FBD586-B304-4581-B402-F97415747B1B}"/>
                </a:ext>
              </a:extLst>
            </p:cNvPr>
            <p:cNvSpPr/>
            <p:nvPr/>
          </p:nvSpPr>
          <p:spPr>
            <a:xfrm>
              <a:off x="271018" y="2310432"/>
              <a:ext cx="451171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구현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7FB1B24-E281-4916-876D-7AEC569C9205}"/>
              </a:ext>
            </a:extLst>
          </p:cNvPr>
          <p:cNvGrpSpPr/>
          <p:nvPr/>
        </p:nvGrpSpPr>
        <p:grpSpPr>
          <a:xfrm>
            <a:off x="8671997" y="4423928"/>
            <a:ext cx="1134534" cy="527360"/>
            <a:chOff x="271018" y="2310432"/>
            <a:chExt cx="1627915" cy="52736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1F9BA56-091F-4843-94E0-812A2B63DADD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9E3FCCA-852E-4B4A-BDD7-E2FF34ECF591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8428EE4-6436-49E4-89CC-3E20D03F7AE0}"/>
                </a:ext>
              </a:extLst>
            </p:cNvPr>
            <p:cNvSpPr/>
            <p:nvPr/>
          </p:nvSpPr>
          <p:spPr>
            <a:xfrm>
              <a:off x="271018" y="2310432"/>
              <a:ext cx="679227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시험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98C223D-7AF9-47EF-85CD-0D6A5AF9C6D4}"/>
              </a:ext>
            </a:extLst>
          </p:cNvPr>
          <p:cNvGrpSpPr/>
          <p:nvPr/>
        </p:nvGrpSpPr>
        <p:grpSpPr>
          <a:xfrm>
            <a:off x="9793832" y="5059604"/>
            <a:ext cx="550332" cy="527360"/>
            <a:chOff x="271018" y="2310432"/>
            <a:chExt cx="1627915" cy="52736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3858914-E152-47F0-B3D7-CA2E8A1D18DF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B67383-D59C-4E02-8430-A2E8457BCE1A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0B3B6D3-A6CF-4C00-9F3A-2B1AFB817ECA}"/>
                </a:ext>
              </a:extLst>
            </p:cNvPr>
            <p:cNvSpPr/>
            <p:nvPr/>
          </p:nvSpPr>
          <p:spPr>
            <a:xfrm>
              <a:off x="271018" y="2310432"/>
              <a:ext cx="688397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완료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40" name="TextBox 62">
            <a:extLst>
              <a:ext uri="{FF2B5EF4-FFF2-40B4-BE49-F238E27FC236}">
                <a16:creationId xmlns:a16="http://schemas.microsoft.com/office/drawing/2014/main" id="{4BB93503-7FE4-4C16-AF56-E2E80A0D8F49}"/>
              </a:ext>
            </a:extLst>
          </p:cNvPr>
          <p:cNvSpPr txBox="1"/>
          <p:nvPr/>
        </p:nvSpPr>
        <p:spPr>
          <a:xfrm>
            <a:off x="3602785" y="2509643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09.21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1" name="TextBox 63">
            <a:extLst>
              <a:ext uri="{FF2B5EF4-FFF2-40B4-BE49-F238E27FC236}">
                <a16:creationId xmlns:a16="http://schemas.microsoft.com/office/drawing/2014/main" id="{58AB33C6-9D3D-41EA-B775-237C391BC0D9}"/>
              </a:ext>
            </a:extLst>
          </p:cNvPr>
          <p:cNvSpPr txBox="1"/>
          <p:nvPr/>
        </p:nvSpPr>
        <p:spPr>
          <a:xfrm>
            <a:off x="4150208" y="3139150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09 30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2" name="TextBox 64">
            <a:extLst>
              <a:ext uri="{FF2B5EF4-FFF2-40B4-BE49-F238E27FC236}">
                <a16:creationId xmlns:a16="http://schemas.microsoft.com/office/drawing/2014/main" id="{7920419C-3E4E-42D3-AE3C-920A38F1649C}"/>
              </a:ext>
            </a:extLst>
          </p:cNvPr>
          <p:cNvSpPr txBox="1"/>
          <p:nvPr/>
        </p:nvSpPr>
        <p:spPr>
          <a:xfrm>
            <a:off x="4699598" y="3762703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10. 11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3" name="TextBox 65">
            <a:extLst>
              <a:ext uri="{FF2B5EF4-FFF2-40B4-BE49-F238E27FC236}">
                <a16:creationId xmlns:a16="http://schemas.microsoft.com/office/drawing/2014/main" id="{424959E8-1C3C-48C3-8203-66989333C9B5}"/>
              </a:ext>
            </a:extLst>
          </p:cNvPr>
          <p:cNvSpPr txBox="1"/>
          <p:nvPr/>
        </p:nvSpPr>
        <p:spPr>
          <a:xfrm>
            <a:off x="8090806" y="4340606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11. 19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4" name="TextBox 66">
            <a:extLst>
              <a:ext uri="{FF2B5EF4-FFF2-40B4-BE49-F238E27FC236}">
                <a16:creationId xmlns:a16="http://schemas.microsoft.com/office/drawing/2014/main" id="{7FC4BE7F-08FB-461D-8137-619562040A62}"/>
              </a:ext>
            </a:extLst>
          </p:cNvPr>
          <p:cNvSpPr txBox="1"/>
          <p:nvPr/>
        </p:nvSpPr>
        <p:spPr>
          <a:xfrm>
            <a:off x="9286372" y="4966344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11. 30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5" name="TextBox 67">
            <a:extLst>
              <a:ext uri="{FF2B5EF4-FFF2-40B4-BE49-F238E27FC236}">
                <a16:creationId xmlns:a16="http://schemas.microsoft.com/office/drawing/2014/main" id="{B1B6C6B9-E1A7-42B6-BD28-73694F29E8CB}"/>
              </a:ext>
            </a:extLst>
          </p:cNvPr>
          <p:cNvSpPr txBox="1"/>
          <p:nvPr/>
        </p:nvSpPr>
        <p:spPr>
          <a:xfrm>
            <a:off x="9858221" y="5533836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12 06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671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1.Feasibility</a:t>
            </a:r>
            <a:r>
              <a:rPr lang="ko-KR" alt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Study(</a:t>
            </a:r>
            <a:r>
              <a:rPr lang="ko-KR" alt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타당성 조사 테스트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) –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: what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~ schedule)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D5517B1-757C-4338-821E-A7C5BB3E35A9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9EA6F7D-2E1A-4DF4-9A5F-1CE626760A64}"/>
              </a:ext>
            </a:extLst>
          </p:cNvPr>
          <p:cNvGrpSpPr/>
          <p:nvPr/>
        </p:nvGrpSpPr>
        <p:grpSpPr>
          <a:xfrm>
            <a:off x="241300" y="1349500"/>
            <a:ext cx="5943601" cy="4637617"/>
            <a:chOff x="5748867" y="1496761"/>
            <a:chExt cx="5943601" cy="4437339"/>
          </a:xfrm>
        </p:grpSpPr>
        <p:pic>
          <p:nvPicPr>
            <p:cNvPr id="1033" name="Picture 9" descr="Feasibility Analysis Matrix PowerPoint Template | SketchBubble">
              <a:extLst>
                <a:ext uri="{FF2B5EF4-FFF2-40B4-BE49-F238E27FC236}">
                  <a16:creationId xmlns:a16="http://schemas.microsoft.com/office/drawing/2014/main" id="{860B75B3-D54B-494F-8B1E-E092692594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0" t="13584" r="6544" b="6658"/>
            <a:stretch/>
          </p:blipFill>
          <p:spPr bwMode="auto">
            <a:xfrm>
              <a:off x="5748868" y="1831733"/>
              <a:ext cx="5943600" cy="410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5EA8A99-9C09-43AF-91B3-B25C3B72C8C2}"/>
                </a:ext>
              </a:extLst>
            </p:cNvPr>
            <p:cNvSpPr txBox="1"/>
            <p:nvPr/>
          </p:nvSpPr>
          <p:spPr>
            <a:xfrm>
              <a:off x="5748867" y="1496761"/>
              <a:ext cx="5943601" cy="33855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600" b="1" dirty="0"/>
                <a:t>FEASIBILTY ANALYSIS MATRIX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B479DD4-3A4E-4F1A-8961-3867B6C6CA0E}"/>
              </a:ext>
            </a:extLst>
          </p:cNvPr>
          <p:cNvSpPr txBox="1"/>
          <p:nvPr/>
        </p:nvSpPr>
        <p:spPr>
          <a:xfrm>
            <a:off x="6383866" y="1837204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운영적 타당성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솔루션이 시스템 요구 사항을 얼마나 잘 충족하는지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A222B3-2489-4218-B103-0F29E2849D70}"/>
              </a:ext>
            </a:extLst>
          </p:cNvPr>
          <p:cNvSpPr txBox="1"/>
          <p:nvPr/>
        </p:nvSpPr>
        <p:spPr>
          <a:xfrm>
            <a:off x="6383866" y="2510221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문화적 타당성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조직 환경에서 솔루션이 얼마나 잘 수용되는지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043265-951B-4DA0-AC6A-8170027DE70D}"/>
              </a:ext>
            </a:extLst>
          </p:cNvPr>
          <p:cNvSpPr txBox="1"/>
          <p:nvPr/>
        </p:nvSpPr>
        <p:spPr>
          <a:xfrm>
            <a:off x="6383866" y="3183238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기술적 타당성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기술 솔루션의 실용성과 기술 자원 및 전문 지식의 가용성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C8C4BD-05BC-49EF-B74F-5883C9492F69}"/>
              </a:ext>
            </a:extLst>
          </p:cNvPr>
          <p:cNvSpPr txBox="1"/>
          <p:nvPr/>
        </p:nvSpPr>
        <p:spPr>
          <a:xfrm>
            <a:off x="6383866" y="3856255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일정 타당성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프로젝트 일정이 얼마나 합리적인지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B4DC69-FDC0-4CE6-A115-0BC2F6617DB2}"/>
              </a:ext>
            </a:extLst>
          </p:cNvPr>
          <p:cNvSpPr txBox="1"/>
          <p:nvPr/>
        </p:nvSpPr>
        <p:spPr>
          <a:xfrm>
            <a:off x="6383866" y="4529271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경제적 타당성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프로젝트 또는 솔루션의 비용 효율성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70BD8A-A845-462C-B071-EE614729284F}"/>
              </a:ext>
            </a:extLst>
          </p:cNvPr>
          <p:cNvSpPr txBox="1"/>
          <p:nvPr/>
        </p:nvSpPr>
        <p:spPr>
          <a:xfrm>
            <a:off x="6383866" y="1379631"/>
            <a:ext cx="5545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타당성 조사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(Feasibility Study)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를 위한 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6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가지 분석 테스트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31851C-0373-49B9-B401-262526EE5941}"/>
              </a:ext>
            </a:extLst>
          </p:cNvPr>
          <p:cNvSpPr txBox="1"/>
          <p:nvPr/>
        </p:nvSpPr>
        <p:spPr>
          <a:xfrm>
            <a:off x="6383866" y="5202287"/>
            <a:ext cx="554566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법률적 타당성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기존의 법적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/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계약적 의무내에서 솔루션을 얼마나 잘 구현할 수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500" dirty="0">
                <a:solidFill>
                  <a:srgbClr val="202124"/>
                </a:solidFill>
                <a:latin typeface="+mn-ea"/>
                <a:ea typeface="+mn-ea"/>
              </a:rPr>
              <a:t>있는지 측정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1341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Schedule Feasibility </a:t>
            </a:r>
            <a:r>
              <a:rPr lang="en-US" altLang="ko-KR" sz="2800" b="1" i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(schedule)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AD4B9D8-FF8D-4194-9624-32A80CD40807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30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E08F1F-EF40-4911-A8FF-A18F7CF9B382}"/>
              </a:ext>
            </a:extLst>
          </p:cNvPr>
          <p:cNvGrpSpPr/>
          <p:nvPr/>
        </p:nvGrpSpPr>
        <p:grpSpPr>
          <a:xfrm>
            <a:off x="186268" y="1089322"/>
            <a:ext cx="5342466" cy="5128683"/>
            <a:chOff x="8467" y="950977"/>
            <a:chExt cx="6214533" cy="569800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F800428-0D6F-4976-8D3B-5C7F8A57F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7" y="950977"/>
              <a:ext cx="6214533" cy="346705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C588A9-8923-4207-8C62-D27B9B3DE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7" y="4511786"/>
              <a:ext cx="6214533" cy="213719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32D1322-A0E8-4961-BDD0-D95A803F4C21}"/>
              </a:ext>
            </a:extLst>
          </p:cNvPr>
          <p:cNvSpPr txBox="1"/>
          <p:nvPr/>
        </p:nvSpPr>
        <p:spPr>
          <a:xfrm>
            <a:off x="5833532" y="3816488"/>
            <a:ext cx="5867399" cy="219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이전에 실시한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BOWAK 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프로젝트의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WBS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와 일정표이다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과거 프로젝트보다 구현 예정인 프로젝트의 규모가 클 것으로 예상되지만 구현 애플리케이션의  </a:t>
            </a:r>
            <a:r>
              <a:rPr lang="ko-KR" altLang="en-US" sz="1800" b="1" i="1" u="sng" dirty="0">
                <a:solidFill>
                  <a:srgbClr val="0B2227"/>
                </a:solidFill>
                <a:latin typeface="+mn-ea"/>
                <a:ea typeface="+mn-ea"/>
              </a:rPr>
              <a:t>계획기간이 짧고 구현기간이 길어진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 덕분에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16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주차에 걸친 개발 과정이 합리적이라고 판단된다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6DA3126-075B-40F3-9877-E490AA311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734" y="1103708"/>
            <a:ext cx="6299198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2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9.Legal Feasibility (more…)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36A8302-D9CF-4627-AD08-8FD57E21BA4D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31</a:t>
            </a:fld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3A9118-D751-4710-81D0-CD012EA74CF1}"/>
              </a:ext>
            </a:extLst>
          </p:cNvPr>
          <p:cNvSpPr txBox="1"/>
          <p:nvPr/>
        </p:nvSpPr>
        <p:spPr>
          <a:xfrm>
            <a:off x="1139822" y="3627693"/>
            <a:ext cx="10036177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모든 논문의 내용은 영리적이든 </a:t>
            </a:r>
            <a:r>
              <a:rPr kumimoji="0" lang="ko-KR" altLang="en-US" sz="16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비영리적이든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 퍼가게 되면 저작권 침해로 법적 처벌이 될 수 있다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때문에 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‘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오픈 액세스 가능한 논문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’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들의 저작권은 모두 학자들과 협의하여 결정되어야 하는 문제가 존재한다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.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 </a:t>
            </a:r>
            <a:endParaRPr lang="en-US" altLang="ko-KR" sz="1600" b="1" dirty="0">
              <a:solidFill>
                <a:srgbClr val="202124"/>
              </a:solidFill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실제 출시를 위해서는 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Copyright Clearance Center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와 같은 각 논문 별로 저작권 허락 구할 수 있는 방안을 모색해야 되고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이에 </a:t>
            </a:r>
            <a:r>
              <a:rPr kumimoji="0" lang="ko-KR" altLang="en-US" sz="1600" b="1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기존의 법적</a:t>
            </a:r>
            <a:r>
              <a:rPr kumimoji="0" lang="en-US" altLang="ko-KR" sz="1600" b="1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/</a:t>
            </a:r>
            <a:r>
              <a:rPr kumimoji="0" lang="ko-KR" altLang="en-US" sz="1600" b="1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계약적 의무내에서 아직 솔루션이 적절히 </a:t>
            </a:r>
            <a:r>
              <a:rPr kumimoji="0" lang="ko-KR" altLang="en-US" sz="16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이루어지지 않았다고 판단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된다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.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FDDF10-704A-41B4-8CED-B3CF527F2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144"/>
          <a:stretch/>
        </p:blipFill>
        <p:spPr>
          <a:xfrm>
            <a:off x="1139823" y="2111824"/>
            <a:ext cx="9893302" cy="998106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</p:spTree>
    <p:extLst>
      <p:ext uri="{BB962C8B-B14F-4D97-AF65-F5344CB8AC3E}">
        <p14:creationId xmlns:p14="http://schemas.microsoft.com/office/powerpoint/2010/main" val="11690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2.</a:t>
            </a:r>
            <a:r>
              <a:rPr 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PROBLEM (문제정의)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5451115" y="3185495"/>
            <a:ext cx="6432922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&lt;문제정의&gt;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논문 작성이 필요한 대학원과 연구원 뿐 아니라 일반 대학에서도 학생들의 학업에 대한 질을 높이기 위해 높은 구독료를 내면서 많은 학술지 사이트와 계약 중이다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.</a:t>
            </a:r>
            <a:endParaRPr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1D55FFA-F2BC-4E17-A9FE-82F722617256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BB56CD-E716-4434-9964-4D1A27C7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5" y="2989448"/>
            <a:ext cx="4953771" cy="336690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DDA2381-5145-4122-9C20-3FD6FD268869}"/>
              </a:ext>
            </a:extLst>
          </p:cNvPr>
          <p:cNvGrpSpPr/>
          <p:nvPr/>
        </p:nvGrpSpPr>
        <p:grpSpPr>
          <a:xfrm>
            <a:off x="135465" y="1058841"/>
            <a:ext cx="6593102" cy="1866398"/>
            <a:chOff x="347130" y="4623674"/>
            <a:chExt cx="7078137" cy="179194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8C0F8-33A0-4309-9501-D401C64638E8}"/>
                </a:ext>
              </a:extLst>
            </p:cNvPr>
            <p:cNvSpPr/>
            <p:nvPr/>
          </p:nvSpPr>
          <p:spPr>
            <a:xfrm>
              <a:off x="347130" y="4623674"/>
              <a:ext cx="7078137" cy="1791946"/>
            </a:xfrm>
            <a:prstGeom prst="rect">
              <a:avLst/>
            </a:prstGeom>
            <a:noFill/>
            <a:ln w="19050"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D294575-FDEF-46BA-BBC1-BADA6D87F736}"/>
                </a:ext>
              </a:extLst>
            </p:cNvPr>
            <p:cNvGrpSpPr/>
            <p:nvPr/>
          </p:nvGrpSpPr>
          <p:grpSpPr>
            <a:xfrm>
              <a:off x="397932" y="4682942"/>
              <a:ext cx="6967380" cy="1658250"/>
              <a:chOff x="327680" y="4400494"/>
              <a:chExt cx="6967380" cy="165825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13C0143-3370-4E8D-A478-54A3EFF21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0" y="4400494"/>
                <a:ext cx="3109790" cy="698456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7D35DA34-A288-4C76-AD19-CE3FE303A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1313" y="5068006"/>
                <a:ext cx="6963747" cy="990738"/>
              </a:xfrm>
              <a:prstGeom prst="rect">
                <a:avLst/>
              </a:prstGeom>
              <a:ln w="12700">
                <a:noFill/>
              </a:ln>
            </p:spPr>
          </p:pic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1640E693-CB67-4DC4-9708-E441D7C31B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933" y="5482266"/>
                <a:ext cx="2198127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EC989658-3B1E-4701-BED6-22CFA850FE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313" y="5727799"/>
                <a:ext cx="6374287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2B12275-DADB-4D9F-91A2-D0323E5DE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544" y="1091994"/>
            <a:ext cx="5184755" cy="1826697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6FBE33-605B-49F6-BDD9-376270E85A33}"/>
              </a:ext>
            </a:extLst>
          </p:cNvPr>
          <p:cNvSpPr txBox="1"/>
          <p:nvPr/>
        </p:nvSpPr>
        <p:spPr>
          <a:xfrm>
            <a:off x="5457955" y="5082236"/>
            <a:ext cx="63052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국책연구기관 한국교육학술정보원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(KERIS)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'2019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년 대학도서관 통계 분석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'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에 따르면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전자저널 구입 비용은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1148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억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2100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만원으로 전체 자료구입비의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50.4%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를 차지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했다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911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WHY (문제분석)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5300231" y="3709856"/>
            <a:ext cx="6266457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&lt;문제분석&gt;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대학교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연구원에서 많은 구독료를 지불하고 구독소장도서를 늘렸지만 </a:t>
            </a:r>
            <a:r>
              <a:rPr lang="ko-KR" altLang="en-US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정작 재학생 </a:t>
            </a:r>
            <a:r>
              <a:rPr lang="en-US" altLang="ko-KR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인당 대출 책 수는 감소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하고 있습니다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대출 수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도서자료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~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전자자료 등 포함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때문에 효과적인 학술저널 구독을 위한 새로운 서비스를 제공하는 플랫폼이 필요할 것입니다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D8D98E5-A55A-4400-96BA-A3784657B538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AE5FE0-B7D7-4B35-BC4B-D7BC1B303304}"/>
              </a:ext>
            </a:extLst>
          </p:cNvPr>
          <p:cNvGrpSpPr/>
          <p:nvPr/>
        </p:nvGrpSpPr>
        <p:grpSpPr>
          <a:xfrm>
            <a:off x="754667" y="3737521"/>
            <a:ext cx="4390526" cy="2642818"/>
            <a:chOff x="466290" y="1234070"/>
            <a:chExt cx="6230219" cy="491558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BED2C76-A1C0-4BF7-876D-806BB4A6A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290" y="4596864"/>
              <a:ext cx="6230219" cy="1552792"/>
            </a:xfrm>
            <a:prstGeom prst="rect">
              <a:avLst/>
            </a:prstGeom>
            <a:ln w="12700">
              <a:solidFill>
                <a:srgbClr val="5A9BD5"/>
              </a:solidFill>
            </a:ln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1E340FB-47CF-4A6E-B0F7-40A78CAAD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290" y="1234070"/>
              <a:ext cx="6230219" cy="3362794"/>
            </a:xfrm>
            <a:prstGeom prst="rect">
              <a:avLst/>
            </a:prstGeom>
            <a:ln w="12700">
              <a:solidFill>
                <a:srgbClr val="5A9BD5"/>
              </a:solidFill>
            </a:ln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F5E0FAE-0571-4812-BB39-612535CE6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67" y="1072582"/>
            <a:ext cx="5866537" cy="2576259"/>
          </a:xfrm>
          <a:prstGeom prst="rect">
            <a:avLst/>
          </a:prstGeom>
          <a:ln w="12700">
            <a:solidFill>
              <a:srgbClr val="5A9BD5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5506FCF-D50F-47F6-BF87-9FAF41933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484" y="1072582"/>
            <a:ext cx="4390526" cy="2566757"/>
          </a:xfrm>
          <a:prstGeom prst="rect">
            <a:avLst/>
          </a:prstGeom>
          <a:ln w="12700">
            <a:solidFill>
              <a:srgbClr val="5A9BD5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C4A039-E512-46AB-AD33-A507FE358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911" y="1087264"/>
            <a:ext cx="2120992" cy="4518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42F589-282E-49A1-8A85-B6E477EDB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5643" y="1087265"/>
            <a:ext cx="1713624" cy="365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4.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WHAT (문제정의)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7011282" y="3030906"/>
            <a:ext cx="46800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세부문제사항</a:t>
            </a:r>
            <a:r>
              <a:rPr lang="en-US" altLang="ko-KR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(</a:t>
            </a:r>
            <a:r>
              <a:rPr lang="ko-KR" altLang="en-US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개선사항</a:t>
            </a:r>
            <a:r>
              <a:rPr lang="en-US" altLang="ko-KR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)</a:t>
            </a:r>
            <a:endParaRPr sz="1600" b="1" i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논문의 품질을 측정하기 번거로운 점</a:t>
            </a:r>
            <a:endParaRPr lang="ko-KR" altLang="en-US"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저자의 히스토리를 알기 어려운 점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인터페이스가 달라 가독성이 떨어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지는 점</a:t>
            </a:r>
            <a:endParaRPr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초기 사이트 조작에 익숙하지 않으면 모든 정보를 완전히 활용하기 힘들다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는 점</a:t>
            </a:r>
            <a:endParaRPr sz="1600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한눈에 논문을 살펴보기 </a:t>
            </a:r>
            <a:r>
              <a:rPr lang="ko-KR" altLang="en-US" sz="1600" dirty="0">
                <a:latin typeface="+mn-ea"/>
                <a:ea typeface="+mn-ea"/>
              </a:rPr>
              <a:t>어려운 점</a:t>
            </a:r>
            <a:endParaRPr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최신논문정보를 매번 갱신, 조사하기 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든 점</a:t>
            </a: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endParaRPr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논문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출처</a:t>
            </a: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사이트를 알기 </a:t>
            </a:r>
            <a:r>
              <a:rPr lang="ko-KR" altLang="en-US" sz="1600" dirty="0">
                <a:latin typeface="+mn-ea"/>
                <a:ea typeface="+mn-ea"/>
              </a:rPr>
              <a:t>어렵다는 점</a:t>
            </a:r>
            <a:endParaRPr sz="1600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pic>
        <p:nvPicPr>
          <p:cNvPr id="117" name="Google Shape;11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3448" y="1237206"/>
            <a:ext cx="3483244" cy="1961934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1423EA4-28F3-4747-B707-224D0BDBF982}"/>
              </a:ext>
            </a:extLst>
          </p:cNvPr>
          <p:cNvGrpSpPr/>
          <p:nvPr/>
        </p:nvGrpSpPr>
        <p:grpSpPr>
          <a:xfrm>
            <a:off x="171673" y="1237206"/>
            <a:ext cx="3006406" cy="2145208"/>
            <a:chOff x="171673" y="1237206"/>
            <a:chExt cx="3006406" cy="2145208"/>
          </a:xfrm>
        </p:grpSpPr>
        <p:pic>
          <p:nvPicPr>
            <p:cNvPr id="118" name="Google Shape;118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1673" y="1237206"/>
              <a:ext cx="2904810" cy="2145208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9" name="Google Shape;119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03325" y="1253418"/>
              <a:ext cx="1074754" cy="5332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78A3AA-D89B-409C-9028-26CAAC9A768A}"/>
              </a:ext>
            </a:extLst>
          </p:cNvPr>
          <p:cNvGrpSpPr/>
          <p:nvPr/>
        </p:nvGrpSpPr>
        <p:grpSpPr>
          <a:xfrm>
            <a:off x="171673" y="3588432"/>
            <a:ext cx="2658642" cy="2641940"/>
            <a:chOff x="171673" y="3588432"/>
            <a:chExt cx="2658642" cy="2641940"/>
          </a:xfrm>
        </p:grpSpPr>
        <p:pic>
          <p:nvPicPr>
            <p:cNvPr id="120" name="Google Shape;120;p3"/>
            <p:cNvPicPr preferRelativeResize="0"/>
            <p:nvPr/>
          </p:nvPicPr>
          <p:blipFill rotWithShape="1">
            <a:blip r:embed="rId6">
              <a:alphaModFix/>
            </a:blip>
            <a:srcRect b="15060"/>
            <a:stretch/>
          </p:blipFill>
          <p:spPr>
            <a:xfrm>
              <a:off x="171673" y="3764894"/>
              <a:ext cx="2658642" cy="2465478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21" name="Google Shape;121;p3"/>
            <p:cNvPicPr preferRelativeResize="0"/>
            <p:nvPr/>
          </p:nvPicPr>
          <p:blipFill rotWithShape="1">
            <a:blip r:embed="rId7">
              <a:alphaModFix/>
            </a:blip>
            <a:srcRect t="21150"/>
            <a:stretch/>
          </p:blipFill>
          <p:spPr>
            <a:xfrm>
              <a:off x="1340550" y="3588432"/>
              <a:ext cx="1300152" cy="295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EE6356D-E8A7-4CCB-9C47-596ED37BEBD4}"/>
              </a:ext>
            </a:extLst>
          </p:cNvPr>
          <p:cNvGrpSpPr/>
          <p:nvPr/>
        </p:nvGrpSpPr>
        <p:grpSpPr>
          <a:xfrm>
            <a:off x="3139082" y="3924913"/>
            <a:ext cx="3673100" cy="2305165"/>
            <a:chOff x="3139082" y="3924913"/>
            <a:chExt cx="3673100" cy="2305165"/>
          </a:xfrm>
        </p:grpSpPr>
        <p:pic>
          <p:nvPicPr>
            <p:cNvPr id="122" name="Google Shape;122;p3"/>
            <p:cNvPicPr preferRelativeResize="0"/>
            <p:nvPr/>
          </p:nvPicPr>
          <p:blipFill rotWithShape="1">
            <a:blip r:embed="rId8">
              <a:alphaModFix/>
            </a:blip>
            <a:srcRect b="12008"/>
            <a:stretch/>
          </p:blipFill>
          <p:spPr>
            <a:xfrm>
              <a:off x="3139082" y="3924913"/>
              <a:ext cx="3567610" cy="2305165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23" name="Google Shape;123;p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54759" y="4072978"/>
              <a:ext cx="1057423" cy="34294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5" name="Google Shape;125;p3"/>
          <p:cNvCxnSpPr/>
          <p:nvPr/>
        </p:nvCxnSpPr>
        <p:spPr>
          <a:xfrm rot="10800000">
            <a:off x="7033407" y="2922053"/>
            <a:ext cx="4680000" cy="0"/>
          </a:xfrm>
          <a:prstGeom prst="straightConnector1">
            <a:avLst/>
          </a:prstGeom>
          <a:noFill/>
          <a:ln w="1905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FDF087A-61F7-44AA-A88B-37CECAF82932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F29189-EB91-44C7-8693-04E547F6989B}"/>
              </a:ext>
            </a:extLst>
          </p:cNvPr>
          <p:cNvSpPr txBox="1"/>
          <p:nvPr/>
        </p:nvSpPr>
        <p:spPr>
          <a:xfrm>
            <a:off x="6955253" y="1166583"/>
            <a:ext cx="51366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+mn-ea"/>
                <a:ea typeface="+mn-ea"/>
              </a:rPr>
              <a:t>옆</a:t>
            </a:r>
            <a:r>
              <a:rPr lang="ko-KR" altLang="en-US" sz="1600" dirty="0">
                <a:latin typeface="+mn-ea"/>
                <a:ea typeface="+mn-ea"/>
              </a:rPr>
              <a:t> 사진처럼 학술지 사이트별 인기논문목록 조차 제공되는 논문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ko-KR" altLang="en-US" sz="1600" dirty="0">
                <a:latin typeface="+mn-ea"/>
                <a:ea typeface="+mn-ea"/>
              </a:rPr>
              <a:t>서비스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  <a:r>
              <a:rPr lang="ko-KR" altLang="en-US" sz="1600" dirty="0">
                <a:latin typeface="+mn-ea"/>
                <a:ea typeface="+mn-ea"/>
              </a:rPr>
              <a:t>이 천차만별이다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</a:p>
          <a:p>
            <a:r>
              <a:rPr lang="ko-KR" altLang="en-US" sz="1600" dirty="0">
                <a:latin typeface="+mn-ea"/>
                <a:ea typeface="+mn-ea"/>
              </a:rPr>
              <a:t>때문에 학술지 사이트별 </a:t>
            </a:r>
            <a:r>
              <a:rPr lang="ko-KR" altLang="en-US" sz="1600" u="sng" dirty="0">
                <a:solidFill>
                  <a:srgbClr val="FF0000"/>
                </a:solidFill>
                <a:latin typeface="+mn-ea"/>
                <a:ea typeface="+mn-ea"/>
              </a:rPr>
              <a:t>치중된 분야</a:t>
            </a:r>
            <a:r>
              <a:rPr lang="ko-KR" altLang="en-US" sz="1600" dirty="0">
                <a:latin typeface="+mn-ea"/>
                <a:ea typeface="+mn-ea"/>
              </a:rPr>
              <a:t>와 </a:t>
            </a:r>
            <a:r>
              <a:rPr lang="ko-KR" altLang="en-US" sz="1600" u="sng" dirty="0">
                <a:solidFill>
                  <a:srgbClr val="FF0000"/>
                </a:solidFill>
                <a:latin typeface="+mn-ea"/>
                <a:ea typeface="+mn-ea"/>
              </a:rPr>
              <a:t>논문 품질</a:t>
            </a:r>
            <a:r>
              <a:rPr lang="ko-KR" altLang="en-US" sz="1600" dirty="0">
                <a:latin typeface="+mn-ea"/>
                <a:ea typeface="+mn-ea"/>
              </a:rPr>
              <a:t>에 대한 정보를 </a:t>
            </a:r>
            <a:r>
              <a:rPr lang="ko-KR" altLang="en-US" sz="1600" u="sng" dirty="0">
                <a:latin typeface="+mn-ea"/>
                <a:ea typeface="+mn-ea"/>
              </a:rPr>
              <a:t>수집 및 측정</a:t>
            </a:r>
            <a:r>
              <a:rPr lang="ko-KR" altLang="en-US" sz="1600" dirty="0">
                <a:latin typeface="+mn-ea"/>
                <a:ea typeface="+mn-ea"/>
              </a:rPr>
              <a:t>하고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가공된 정보를 통해 구독자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ko-KR" altLang="en-US" sz="1600" dirty="0">
                <a:latin typeface="+mn-ea"/>
                <a:ea typeface="+mn-ea"/>
              </a:rPr>
              <a:t>기관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  <a:r>
              <a:rPr lang="ko-KR" altLang="en-US" sz="1600" dirty="0">
                <a:latin typeface="+mn-ea"/>
                <a:ea typeface="+mn-ea"/>
              </a:rPr>
              <a:t>가 원하는 논문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ko-KR" altLang="en-US" sz="1600" dirty="0">
                <a:latin typeface="+mn-ea"/>
                <a:ea typeface="+mn-ea"/>
              </a:rPr>
              <a:t>인기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토픽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  <a:r>
              <a:rPr lang="ko-KR" altLang="en-US" sz="1600" dirty="0">
                <a:latin typeface="+mn-ea"/>
                <a:ea typeface="+mn-ea"/>
              </a:rPr>
              <a:t>으로 데이터를 정렬하고 학술저널 찾아 구독할 수 있도록 한다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  <a:endParaRPr lang="ko-KR" altLang="en-US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Cultural Feasibility (what)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5A41C16-3861-4CFF-9F23-27BAA8F70740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F29189-EB91-44C7-8693-04E547F6989B}"/>
              </a:ext>
            </a:extLst>
          </p:cNvPr>
          <p:cNvSpPr txBox="1"/>
          <p:nvPr/>
        </p:nvSpPr>
        <p:spPr>
          <a:xfrm>
            <a:off x="1235455" y="3640981"/>
            <a:ext cx="4445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+mn-ea"/>
                <a:ea typeface="+mn-ea"/>
              </a:rPr>
              <a:t>국내 학위논문</a:t>
            </a: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학술지논문</a:t>
            </a: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학술지</a:t>
            </a: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단행본</a:t>
            </a:r>
            <a:br>
              <a:rPr lang="en-US" altLang="ko-KR" sz="1800" dirty="0">
                <a:latin typeface="+mn-ea"/>
                <a:ea typeface="+mn-ea"/>
              </a:rPr>
            </a:b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해외 학술지 등 검색 및 링크 제공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71D69-5856-479F-B189-CEC2D5968F84}"/>
              </a:ext>
            </a:extLst>
          </p:cNvPr>
          <p:cNvSpPr txBox="1"/>
          <p:nvPr/>
        </p:nvSpPr>
        <p:spPr>
          <a:xfrm>
            <a:off x="6581361" y="3640981"/>
            <a:ext cx="4216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+mn-ea"/>
                <a:ea typeface="+mn-ea"/>
              </a:rPr>
              <a:t>국내 </a:t>
            </a:r>
            <a:r>
              <a:rPr lang="ko-KR" altLang="en-US" sz="1800" dirty="0" err="1">
                <a:latin typeface="+mn-ea"/>
                <a:ea typeface="+mn-ea"/>
              </a:rPr>
              <a:t>오픈액세스</a:t>
            </a:r>
            <a:r>
              <a:rPr lang="ko-KR" altLang="en-US" sz="1800" dirty="0">
                <a:latin typeface="+mn-ea"/>
                <a:ea typeface="+mn-ea"/>
              </a:rPr>
              <a:t> 학술 활동을 지원하며</a:t>
            </a:r>
            <a:r>
              <a:rPr lang="en-US" altLang="ko-KR" sz="1800" dirty="0">
                <a:latin typeface="+mn-ea"/>
                <a:ea typeface="+mn-ea"/>
              </a:rPr>
              <a:t>, 30,670,801</a:t>
            </a:r>
            <a:r>
              <a:rPr lang="ko-KR" altLang="en-US" sz="1800" dirty="0">
                <a:latin typeface="+mn-ea"/>
                <a:ea typeface="+mn-ea"/>
              </a:rPr>
              <a:t>개의 논문을 공유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EC5A55-37A1-4CD4-8A04-393A25B88386}"/>
              </a:ext>
            </a:extLst>
          </p:cNvPr>
          <p:cNvSpPr txBox="1"/>
          <p:nvPr/>
        </p:nvSpPr>
        <p:spPr>
          <a:xfrm>
            <a:off x="1079355" y="4638446"/>
            <a:ext cx="1003328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이미 </a:t>
            </a:r>
            <a:r>
              <a:rPr lang="en-US" altLang="ko-KR" sz="1800" b="1" dirty="0">
                <a:latin typeface="+mn-ea"/>
                <a:ea typeface="+mn-ea"/>
              </a:rPr>
              <a:t>RISS</a:t>
            </a:r>
            <a:r>
              <a:rPr lang="ko-KR" altLang="en-US" sz="1800" b="1" dirty="0">
                <a:latin typeface="+mn-ea"/>
                <a:ea typeface="+mn-ea"/>
              </a:rPr>
              <a:t>와 </a:t>
            </a:r>
            <a:r>
              <a:rPr lang="en-US" altLang="ko-KR" sz="1800" b="1" dirty="0">
                <a:latin typeface="+mn-ea"/>
                <a:ea typeface="+mn-ea"/>
              </a:rPr>
              <a:t>KOAR </a:t>
            </a:r>
            <a:r>
              <a:rPr lang="ko-KR" altLang="en-US" sz="1800" b="1" dirty="0">
                <a:latin typeface="+mn-ea"/>
                <a:ea typeface="+mn-ea"/>
              </a:rPr>
              <a:t>같은 타학술저널 논문정보나 </a:t>
            </a:r>
            <a:r>
              <a:rPr lang="ko-KR" altLang="en-US" sz="1800" b="1" dirty="0" err="1">
                <a:latin typeface="+mn-ea"/>
                <a:ea typeface="+mn-ea"/>
              </a:rPr>
              <a:t>오픈액세스</a:t>
            </a:r>
            <a:r>
              <a:rPr lang="ko-KR" altLang="en-US" sz="1800" b="1" dirty="0">
                <a:latin typeface="+mn-ea"/>
                <a:ea typeface="+mn-ea"/>
              </a:rPr>
              <a:t> 학술자료를 보유 및 관리하여 운영되고 있다</a:t>
            </a:r>
            <a:r>
              <a:rPr lang="en-US" altLang="ko-KR" sz="1800" b="1" dirty="0">
                <a:latin typeface="+mn-ea"/>
                <a:ea typeface="+mn-ea"/>
              </a:rPr>
              <a:t>. </a:t>
            </a:r>
            <a:r>
              <a:rPr lang="ko-KR" altLang="en-US" sz="1800" b="1" u="sng" dirty="0">
                <a:latin typeface="+mn-ea"/>
                <a:ea typeface="+mn-ea"/>
              </a:rPr>
              <a:t>개발 애플리케이션</a:t>
            </a:r>
            <a:r>
              <a:rPr lang="ko-KR" altLang="en-US" sz="1800" b="1" dirty="0">
                <a:latin typeface="+mn-ea"/>
                <a:ea typeface="+mn-ea"/>
              </a:rPr>
              <a:t> 또한 유사한 환경으로 구축되기에 일반 학술저널 이용자에게 거부감 없는 콘텐츠로 자리 잡을 것이라 판단된다</a:t>
            </a:r>
            <a:r>
              <a:rPr lang="en-US" altLang="ko-KR" sz="1800" b="1" dirty="0">
                <a:latin typeface="+mn-ea"/>
                <a:ea typeface="+mn-ea"/>
              </a:rPr>
              <a:t>.</a:t>
            </a:r>
            <a:endParaRPr lang="ko-KR" altLang="en-US" sz="1800" b="1" dirty="0">
              <a:latin typeface="+mn-ea"/>
              <a:ea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927CCC-21C4-42E7-A195-3C7F1B82C6AD}"/>
              </a:ext>
            </a:extLst>
          </p:cNvPr>
          <p:cNvGrpSpPr/>
          <p:nvPr/>
        </p:nvGrpSpPr>
        <p:grpSpPr>
          <a:xfrm>
            <a:off x="1343705" y="1228690"/>
            <a:ext cx="4201444" cy="2386578"/>
            <a:chOff x="1369106" y="1186356"/>
            <a:chExt cx="4201444" cy="2386578"/>
          </a:xfrm>
        </p:grpSpPr>
        <p:pic>
          <p:nvPicPr>
            <p:cNvPr id="16" name="Google Shape;118;p3">
              <a:extLst>
                <a:ext uri="{FF2B5EF4-FFF2-40B4-BE49-F238E27FC236}">
                  <a16:creationId xmlns:a16="http://schemas.microsoft.com/office/drawing/2014/main" id="{220411FC-2254-4E17-99A6-5D8548E23A4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69106" y="1186356"/>
              <a:ext cx="4201443" cy="2386578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" name="Google Shape;119;p3">
              <a:extLst>
                <a:ext uri="{FF2B5EF4-FFF2-40B4-BE49-F238E27FC236}">
                  <a16:creationId xmlns:a16="http://schemas.microsoft.com/office/drawing/2014/main" id="{F4323453-515E-4543-B5FB-8E43C2B8088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80267" y="1203602"/>
              <a:ext cx="2590283" cy="8707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219DFC-FE23-4AA8-82A1-C8CE45EAA773}"/>
              </a:ext>
            </a:extLst>
          </p:cNvPr>
          <p:cNvGrpSpPr/>
          <p:nvPr/>
        </p:nvGrpSpPr>
        <p:grpSpPr>
          <a:xfrm>
            <a:off x="6596048" y="1228690"/>
            <a:ext cx="4201443" cy="2386579"/>
            <a:chOff x="6621449" y="1186355"/>
            <a:chExt cx="4201443" cy="2386579"/>
          </a:xfrm>
        </p:grpSpPr>
        <p:pic>
          <p:nvPicPr>
            <p:cNvPr id="22" name="Google Shape;122;p3">
              <a:extLst>
                <a:ext uri="{FF2B5EF4-FFF2-40B4-BE49-F238E27FC236}">
                  <a16:creationId xmlns:a16="http://schemas.microsoft.com/office/drawing/2014/main" id="{3A1F12BF-1AE6-4125-9D0F-9259AA75DAA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12008"/>
            <a:stretch/>
          </p:blipFill>
          <p:spPr>
            <a:xfrm>
              <a:off x="6621449" y="1186355"/>
              <a:ext cx="4201443" cy="2386579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" name="Google Shape;123;p3">
              <a:extLst>
                <a:ext uri="{FF2B5EF4-FFF2-40B4-BE49-F238E27FC236}">
                  <a16:creationId xmlns:a16="http://schemas.microsoft.com/office/drawing/2014/main" id="{83D1172F-EBC6-47EF-9FE3-C6FE7F981C2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619067" y="1188921"/>
              <a:ext cx="2190753" cy="76688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6383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벤치마킹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" name="Google Shape;13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856" y="1866031"/>
            <a:ext cx="3600000" cy="3600000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9926" y="1866031"/>
            <a:ext cx="3600000" cy="3600000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46368" y="1866031"/>
            <a:ext cx="3600000" cy="3600000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37" name="Google Shape;137;p4"/>
          <p:cNvCxnSpPr/>
          <p:nvPr/>
        </p:nvCxnSpPr>
        <p:spPr>
          <a:xfrm rot="10800000">
            <a:off x="352926" y="1697601"/>
            <a:ext cx="11373853" cy="0"/>
          </a:xfrm>
          <a:prstGeom prst="straightConnector1">
            <a:avLst/>
          </a:prstGeom>
          <a:noFill/>
          <a:ln w="1905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" name="Google Shape;138;p4"/>
          <p:cNvSpPr/>
          <p:nvPr/>
        </p:nvSpPr>
        <p:spPr>
          <a:xfrm>
            <a:off x="352926" y="1251289"/>
            <a:ext cx="2302043" cy="446312"/>
          </a:xfrm>
          <a:prstGeom prst="trapezoid">
            <a:avLst>
              <a:gd name="adj" fmla="val 68133"/>
            </a:avLst>
          </a:prstGeom>
          <a:solidFill>
            <a:srgbClr val="BBD6EE"/>
          </a:solidFill>
          <a:ln w="1270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벤치마킹 사이트</a:t>
            </a:r>
            <a:endParaRPr dirty="0"/>
          </a:p>
        </p:txBody>
      </p:sp>
      <p:sp>
        <p:nvSpPr>
          <p:cNvPr id="139" name="Google Shape;139;p4"/>
          <p:cNvSpPr txBox="1"/>
          <p:nvPr/>
        </p:nvSpPr>
        <p:spPr>
          <a:xfrm>
            <a:off x="285856" y="5522166"/>
            <a:ext cx="3600000" cy="50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Malgun Gothic"/>
              <a:buNone/>
            </a:pPr>
            <a:r>
              <a:rPr lang="ko-KR" sz="1600" b="1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외부 사이트 크롤링 활용 부분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249926" y="5522166"/>
            <a:ext cx="3600000" cy="50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Malgun Gothic"/>
              <a:buNone/>
            </a:pPr>
            <a:r>
              <a:rPr lang="ko-KR" sz="1600" b="1" dirty="0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[논문] </a:t>
            </a:r>
            <a:r>
              <a:rPr lang="ko-KR" altLang="en-US" sz="1600" b="1" dirty="0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리뷰</a:t>
            </a:r>
            <a:r>
              <a:rPr lang="ko-KR" sz="1600" b="1" dirty="0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정보 및 링크 제공 부분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8246368" y="5522166"/>
            <a:ext cx="36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Malgun Gothic"/>
              <a:buNone/>
            </a:pPr>
            <a:r>
              <a:rPr lang="ko-KR" sz="1600" b="1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유사 사이트와 차별성 확보 부분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" name="Google Shape;142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2625" y="1866025"/>
            <a:ext cx="2396700" cy="2397000"/>
          </a:xfrm>
          <a:prstGeom prst="rect">
            <a:avLst/>
          </a:prstGeom>
          <a:noFill/>
          <a:ln w="9525" cap="flat" cmpd="sng">
            <a:solidFill>
              <a:srgbClr val="74BFF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09BD7B-BF0F-4717-838D-A035931375C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42A51F5-BB07-45E1-8318-91F77762F3DD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D7EE7E-2A0E-49BE-B5D8-89AC9E84C9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881B5-A095-4497-AE19-89D0113943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시스템 설계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1" name="Google Shape;151;p5"/>
          <p:cNvGrpSpPr/>
          <p:nvPr/>
        </p:nvGrpSpPr>
        <p:grpSpPr>
          <a:xfrm>
            <a:off x="1352460" y="2129578"/>
            <a:ext cx="9486912" cy="2781249"/>
            <a:chOff x="1569157" y="2591540"/>
            <a:chExt cx="8618198" cy="2458237"/>
          </a:xfrm>
        </p:grpSpPr>
        <p:sp>
          <p:nvSpPr>
            <p:cNvPr id="152" name="Google Shape;152;p5"/>
            <p:cNvSpPr/>
            <p:nvPr/>
          </p:nvSpPr>
          <p:spPr>
            <a:xfrm>
              <a:off x="6567450" y="3329802"/>
              <a:ext cx="1788901" cy="531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53" name="Google Shape;153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21379" y="2748426"/>
              <a:ext cx="1859925" cy="18569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4" name="Google Shape;154;p5"/>
            <p:cNvGrpSpPr/>
            <p:nvPr/>
          </p:nvGrpSpPr>
          <p:grpSpPr>
            <a:xfrm>
              <a:off x="5346162" y="2591540"/>
              <a:ext cx="1499675" cy="2199125"/>
              <a:chOff x="4509575" y="1801450"/>
              <a:chExt cx="1499675" cy="2199125"/>
            </a:xfrm>
          </p:grpSpPr>
          <p:pic>
            <p:nvPicPr>
              <p:cNvPr id="155" name="Google Shape;155;p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509575" y="2500900"/>
                <a:ext cx="1499675" cy="1499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" name="Google Shape;156;p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712775" y="1801450"/>
                <a:ext cx="880774" cy="699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7" name="Google Shape;157;p5"/>
            <p:cNvGrpSpPr/>
            <p:nvPr/>
          </p:nvGrpSpPr>
          <p:grpSpPr>
            <a:xfrm>
              <a:off x="8356351" y="2777177"/>
              <a:ext cx="1788900" cy="1799425"/>
              <a:chOff x="6733176" y="1657825"/>
              <a:chExt cx="1788900" cy="1799425"/>
            </a:xfrm>
          </p:grpSpPr>
          <p:pic>
            <p:nvPicPr>
              <p:cNvPr id="158" name="Google Shape;158;p5"/>
              <p:cNvPicPr preferRelativeResize="0"/>
              <p:nvPr/>
            </p:nvPicPr>
            <p:blipFill rotWithShape="1">
              <a:blip r:embed="rId6">
                <a:alphaModFix/>
              </a:blip>
              <a:srcRect t="41499"/>
              <a:stretch/>
            </p:blipFill>
            <p:spPr>
              <a:xfrm>
                <a:off x="6733176" y="2394446"/>
                <a:ext cx="1788900" cy="10628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5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7264965" y="1657825"/>
                <a:ext cx="725326" cy="7366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0" name="Google Shape;160;p5"/>
            <p:cNvSpPr/>
            <p:nvPr/>
          </p:nvSpPr>
          <p:spPr>
            <a:xfrm>
              <a:off x="3970404" y="3467952"/>
              <a:ext cx="1421413" cy="255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1569157" y="3467952"/>
              <a:ext cx="361200" cy="255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5"/>
            <p:cNvSpPr txBox="1"/>
            <p:nvPr/>
          </p:nvSpPr>
          <p:spPr>
            <a:xfrm>
              <a:off x="8153955" y="4668777"/>
              <a:ext cx="2033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ko-KR" sz="16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New Service</a:t>
              </a:r>
              <a:endParaRPr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5"/>
            <p:cNvSpPr txBox="1"/>
            <p:nvPr/>
          </p:nvSpPr>
          <p:spPr>
            <a:xfrm>
              <a:off x="4545900" y="4668777"/>
              <a:ext cx="29235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3810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4"/>
                </a:buClr>
                <a:buSzPts val="1600"/>
                <a:buFont typeface="Malgun Gothic"/>
                <a:buNone/>
              </a:pPr>
              <a:r>
                <a:rPr lang="ko-KR" sz="1600" b="1">
                  <a:solidFill>
                    <a:srgbClr val="202124"/>
                  </a:solidFill>
                  <a:highlight>
                    <a:srgbClr val="F8F9FA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Integration Information</a:t>
              </a:r>
              <a:endParaRPr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4" name="Google Shape;164;p5"/>
            <p:cNvSpPr txBox="1"/>
            <p:nvPr/>
          </p:nvSpPr>
          <p:spPr>
            <a:xfrm>
              <a:off x="1961940" y="4668777"/>
              <a:ext cx="19788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3810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4"/>
                </a:buClr>
                <a:buSzPts val="1600"/>
                <a:buFont typeface="Malgun Gothic"/>
                <a:buNone/>
              </a:pPr>
              <a:r>
                <a:rPr lang="ko-KR" sz="1600" b="1">
                  <a:solidFill>
                    <a:srgbClr val="202124"/>
                  </a:solidFill>
                  <a:highlight>
                    <a:srgbClr val="F8F9FA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Web Crawling</a:t>
              </a:r>
              <a:endParaRPr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5" name="Google Shape;165;p5"/>
          <p:cNvSpPr txBox="1"/>
          <p:nvPr/>
        </p:nvSpPr>
        <p:spPr>
          <a:xfrm>
            <a:off x="1715754" y="4922685"/>
            <a:ext cx="2316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Malgun Gothic"/>
              <a:buNone/>
            </a:pPr>
            <a:r>
              <a:rPr lang="ko-KR" sz="1600" b="1" dirty="0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정보수집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5060479" y="4922685"/>
            <a:ext cx="2316600" cy="50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통합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8610600" y="4922685"/>
            <a:ext cx="2316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만족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42E603-7A21-41FB-8DFA-984175A115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8568442-B6EA-4423-8B0F-73A6E91AB27B}" type="datetime1">
              <a:rPr lang="ko-KR" altLang="en-US" smtClean="0"/>
              <a:t>2021-10-15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634C44-1E1E-45C4-85B5-C75858389A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v3.1.0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785248-D1F7-47D4-99C5-54CC928647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</TotalTime>
  <Words>2443</Words>
  <Application>Microsoft Office PowerPoint</Application>
  <PresentationFormat>와이드스크린</PresentationFormat>
  <Paragraphs>427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돋움</vt:lpstr>
      <vt:lpstr>맑은 고딕</vt:lpstr>
      <vt:lpstr>맑은 고딕</vt:lpstr>
      <vt:lpstr>Arial</vt:lpstr>
      <vt:lpstr>Wingdings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임 창민</cp:lastModifiedBy>
  <cp:revision>329</cp:revision>
  <dcterms:created xsi:type="dcterms:W3CDTF">2021-09-02T07:12:19Z</dcterms:created>
  <dcterms:modified xsi:type="dcterms:W3CDTF">2021-10-15T13:27:31Z</dcterms:modified>
</cp:coreProperties>
</file>